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Lst>
  <p:sldIdLst>
    <p:sldId id="256" r:id="rId2"/>
    <p:sldId id="257" r:id="rId3"/>
    <p:sldId id="258" r:id="rId4"/>
    <p:sldId id="301" r:id="rId5"/>
    <p:sldId id="259" r:id="rId6"/>
    <p:sldId id="260" r:id="rId7"/>
    <p:sldId id="261" r:id="rId8"/>
    <p:sldId id="262" r:id="rId9"/>
    <p:sldId id="267" r:id="rId10"/>
    <p:sldId id="283"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4" r:id="rId27"/>
    <p:sldId id="300" r:id="rId28"/>
    <p:sldId id="285" r:id="rId29"/>
    <p:sldId id="286" r:id="rId30"/>
    <p:sldId id="263" r:id="rId31"/>
    <p:sldId id="264" r:id="rId32"/>
    <p:sldId id="265" r:id="rId33"/>
    <p:sldId id="266" r:id="rId34"/>
    <p:sldId id="287" r:id="rId35"/>
    <p:sldId id="288" r:id="rId36"/>
    <p:sldId id="289" r:id="rId37"/>
    <p:sldId id="290" r:id="rId38"/>
    <p:sldId id="291" r:id="rId39"/>
    <p:sldId id="292" r:id="rId40"/>
    <p:sldId id="293" r:id="rId41"/>
    <p:sldId id="294" r:id="rId42"/>
    <p:sldId id="298" r:id="rId43"/>
    <p:sldId id="297" r:id="rId44"/>
    <p:sldId id="295" r:id="rId45"/>
    <p:sldId id="296" r:id="rId46"/>
    <p:sldId id="29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9" autoAdjust="0"/>
    <p:restoredTop sz="94660"/>
  </p:normalViewPr>
  <p:slideViewPr>
    <p:cSldViewPr snapToGrid="0">
      <p:cViewPr varScale="1">
        <p:scale>
          <a:sx n="119" d="100"/>
          <a:sy n="119" d="100"/>
        </p:scale>
        <p:origin x="104" y="356"/>
      </p:cViewPr>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oumita\Desktop\City_attribute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oumita\Desktop\City_attribute1.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umita\Desktop\City_attribute1.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sz="1100"/>
              <a:t>Calm breeze vs Light breeze</a:t>
            </a:r>
          </a:p>
        </c:rich>
      </c:tx>
      <c:overlay val="0"/>
      <c:spPr>
        <a:noFill/>
        <a:ln>
          <a:noFill/>
        </a:ln>
        <a:effectLst/>
      </c:spPr>
      <c:txPr>
        <a:bodyPr rot="0" spcFirstLastPara="1" vertOverflow="ellipsis" vert="horz" wrap="square" anchor="ctr" anchorCtr="1"/>
        <a:lstStyle/>
        <a:p>
          <a:pPr>
            <a:defRPr sz="11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'Qus 13'!$Q$25</c:f>
              <c:strCache>
                <c:ptCount val="1"/>
                <c:pt idx="0">
                  <c:v>calm_breeze_count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'Qus 13'!$P$26:$P$61</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'Qus 13'!$Q$26:$Q$61</c:f>
              <c:numCache>
                <c:formatCode>General</c:formatCode>
                <c:ptCount val="36"/>
                <c:pt idx="0">
                  <c:v>14904</c:v>
                </c:pt>
                <c:pt idx="1">
                  <c:v>17069</c:v>
                </c:pt>
                <c:pt idx="2">
                  <c:v>22616</c:v>
                </c:pt>
                <c:pt idx="3">
                  <c:v>8843</c:v>
                </c:pt>
                <c:pt idx="4">
                  <c:v>14941</c:v>
                </c:pt>
                <c:pt idx="5">
                  <c:v>6553</c:v>
                </c:pt>
                <c:pt idx="6">
                  <c:v>6999</c:v>
                </c:pt>
                <c:pt idx="7">
                  <c:v>18113</c:v>
                </c:pt>
                <c:pt idx="8">
                  <c:v>8760</c:v>
                </c:pt>
                <c:pt idx="9">
                  <c:v>11323</c:v>
                </c:pt>
                <c:pt idx="10">
                  <c:v>8226</c:v>
                </c:pt>
                <c:pt idx="11">
                  <c:v>10679</c:v>
                </c:pt>
                <c:pt idx="12">
                  <c:v>9411</c:v>
                </c:pt>
                <c:pt idx="13">
                  <c:v>10497</c:v>
                </c:pt>
                <c:pt idx="14">
                  <c:v>26502</c:v>
                </c:pt>
                <c:pt idx="15">
                  <c:v>8085</c:v>
                </c:pt>
                <c:pt idx="16">
                  <c:v>21154</c:v>
                </c:pt>
                <c:pt idx="17">
                  <c:v>33426</c:v>
                </c:pt>
                <c:pt idx="18">
                  <c:v>9101</c:v>
                </c:pt>
                <c:pt idx="19">
                  <c:v>8154</c:v>
                </c:pt>
                <c:pt idx="20">
                  <c:v>8036</c:v>
                </c:pt>
                <c:pt idx="21">
                  <c:v>11670</c:v>
                </c:pt>
                <c:pt idx="22">
                  <c:v>15461</c:v>
                </c:pt>
                <c:pt idx="23">
                  <c:v>9471</c:v>
                </c:pt>
                <c:pt idx="24">
                  <c:v>13156</c:v>
                </c:pt>
                <c:pt idx="25">
                  <c:v>22875</c:v>
                </c:pt>
                <c:pt idx="26">
                  <c:v>14912</c:v>
                </c:pt>
                <c:pt idx="27">
                  <c:v>23032</c:v>
                </c:pt>
                <c:pt idx="28">
                  <c:v>10259</c:v>
                </c:pt>
                <c:pt idx="29">
                  <c:v>9993</c:v>
                </c:pt>
                <c:pt idx="30">
                  <c:v>25882</c:v>
                </c:pt>
                <c:pt idx="31">
                  <c:v>16077</c:v>
                </c:pt>
                <c:pt idx="32">
                  <c:v>19472</c:v>
                </c:pt>
                <c:pt idx="33">
                  <c:v>13489</c:v>
                </c:pt>
                <c:pt idx="34">
                  <c:v>8281</c:v>
                </c:pt>
                <c:pt idx="35">
                  <c:v>17776</c:v>
                </c:pt>
              </c:numCache>
            </c:numRef>
          </c:val>
          <c:extLst>
            <c:ext xmlns:c16="http://schemas.microsoft.com/office/drawing/2014/chart" uri="{C3380CC4-5D6E-409C-BE32-E72D297353CC}">
              <c16:uniqueId val="{00000000-C57D-4139-B425-5AD1E7FCAFB2}"/>
            </c:ext>
          </c:extLst>
        </c:ser>
        <c:ser>
          <c:idx val="1"/>
          <c:order val="1"/>
          <c:tx>
            <c:strRef>
              <c:f>'Qus 13'!$R$25</c:f>
              <c:strCache>
                <c:ptCount val="1"/>
                <c:pt idx="0">
                  <c:v>light_breeze_count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'Qus 13'!$P$26:$P$61</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'Qus 13'!$R$26:$R$61</c:f>
              <c:numCache>
                <c:formatCode>General</c:formatCode>
                <c:ptCount val="36"/>
                <c:pt idx="0">
                  <c:v>29977</c:v>
                </c:pt>
                <c:pt idx="1">
                  <c:v>28163</c:v>
                </c:pt>
                <c:pt idx="2">
                  <c:v>21835</c:v>
                </c:pt>
                <c:pt idx="3">
                  <c:v>36256</c:v>
                </c:pt>
                <c:pt idx="4">
                  <c:v>30302</c:v>
                </c:pt>
                <c:pt idx="5">
                  <c:v>38535</c:v>
                </c:pt>
                <c:pt idx="6">
                  <c:v>38174</c:v>
                </c:pt>
                <c:pt idx="7">
                  <c:v>26877</c:v>
                </c:pt>
                <c:pt idx="8">
                  <c:v>36455</c:v>
                </c:pt>
                <c:pt idx="9">
                  <c:v>33120</c:v>
                </c:pt>
                <c:pt idx="10">
                  <c:v>35881</c:v>
                </c:pt>
                <c:pt idx="11">
                  <c:v>34539</c:v>
                </c:pt>
                <c:pt idx="12">
                  <c:v>35718</c:v>
                </c:pt>
                <c:pt idx="13">
                  <c:v>34701</c:v>
                </c:pt>
                <c:pt idx="14">
                  <c:v>17909</c:v>
                </c:pt>
                <c:pt idx="15">
                  <c:v>37102</c:v>
                </c:pt>
                <c:pt idx="16">
                  <c:v>23892</c:v>
                </c:pt>
                <c:pt idx="17">
                  <c:v>11811</c:v>
                </c:pt>
                <c:pt idx="18">
                  <c:v>35311</c:v>
                </c:pt>
                <c:pt idx="19">
                  <c:v>37047</c:v>
                </c:pt>
                <c:pt idx="20">
                  <c:v>36878</c:v>
                </c:pt>
                <c:pt idx="21">
                  <c:v>32527</c:v>
                </c:pt>
                <c:pt idx="22">
                  <c:v>29759</c:v>
                </c:pt>
                <c:pt idx="23">
                  <c:v>34783</c:v>
                </c:pt>
                <c:pt idx="24">
                  <c:v>32018</c:v>
                </c:pt>
                <c:pt idx="25">
                  <c:v>22345</c:v>
                </c:pt>
                <c:pt idx="26">
                  <c:v>30317</c:v>
                </c:pt>
                <c:pt idx="27">
                  <c:v>22138</c:v>
                </c:pt>
                <c:pt idx="28">
                  <c:v>34932</c:v>
                </c:pt>
                <c:pt idx="29">
                  <c:v>35229</c:v>
                </c:pt>
                <c:pt idx="30">
                  <c:v>19360</c:v>
                </c:pt>
                <c:pt idx="31">
                  <c:v>28201</c:v>
                </c:pt>
                <c:pt idx="32">
                  <c:v>25751</c:v>
                </c:pt>
                <c:pt idx="33">
                  <c:v>30863</c:v>
                </c:pt>
                <c:pt idx="34">
                  <c:v>36466</c:v>
                </c:pt>
                <c:pt idx="35">
                  <c:v>26598</c:v>
                </c:pt>
              </c:numCache>
            </c:numRef>
          </c:val>
          <c:extLst>
            <c:ext xmlns:c16="http://schemas.microsoft.com/office/drawing/2014/chart" uri="{C3380CC4-5D6E-409C-BE32-E72D297353CC}">
              <c16:uniqueId val="{00000001-C57D-4139-B425-5AD1E7FCAFB2}"/>
            </c:ext>
          </c:extLst>
        </c:ser>
        <c:dLbls>
          <c:showLegendKey val="0"/>
          <c:showVal val="0"/>
          <c:showCatName val="0"/>
          <c:showSerName val="0"/>
          <c:showPercent val="0"/>
          <c:showBubbleSize val="0"/>
        </c:dLbls>
        <c:gapWidth val="100"/>
        <c:overlap val="-24"/>
        <c:axId val="1329527744"/>
        <c:axId val="1752385104"/>
      </c:barChart>
      <c:catAx>
        <c:axId val="132952774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752385104"/>
        <c:crosses val="autoZero"/>
        <c:auto val="1"/>
        <c:lblAlgn val="ctr"/>
        <c:lblOffset val="100"/>
        <c:noMultiLvlLbl val="0"/>
      </c:catAx>
      <c:valAx>
        <c:axId val="1752385104"/>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3295277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baseline="0">
                <a:solidFill>
                  <a:schemeClr val="bg1"/>
                </a:solidFill>
                <a:latin typeface="+mn-lt"/>
                <a:ea typeface="+mn-ea"/>
                <a:cs typeface="+mn-cs"/>
              </a:defRPr>
            </a:pPr>
            <a:r>
              <a:rPr lang="en-US" sz="1100">
                <a:solidFill>
                  <a:schemeClr val="bg1"/>
                </a:solidFill>
              </a:rPr>
              <a:t>Moderate_breeze_count</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tx>
            <c:strRef>
              <c:f>'Qus 13'!$S$25</c:f>
              <c:strCache>
                <c:ptCount val="1"/>
                <c:pt idx="0">
                  <c:v>moderate_breeze_count</c:v>
                </c:pt>
              </c:strCache>
            </c:strRef>
          </c:tx>
          <c:spPr>
            <a:solidFill>
              <a:schemeClr val="accent1">
                <a:alpha val="85000"/>
              </a:schemeClr>
            </a:solidFill>
            <a:ln w="9525" cap="flat" cmpd="sng" algn="ctr">
              <a:solidFill>
                <a:schemeClr val="lt1">
                  <a:alpha val="50000"/>
                </a:schemeClr>
              </a:solidFill>
              <a:round/>
            </a:ln>
            <a:effectLst/>
          </c:spPr>
          <c:invertIfNegative val="0"/>
          <c:cat>
            <c:strRef>
              <c:f>'Qus 13'!$P$26:$P$61</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'Qus 13'!$S$26:$S$61</c:f>
              <c:numCache>
                <c:formatCode>General</c:formatCode>
                <c:ptCount val="36"/>
                <c:pt idx="0">
                  <c:v>368</c:v>
                </c:pt>
                <c:pt idx="1">
                  <c:v>20</c:v>
                </c:pt>
                <c:pt idx="2">
                  <c:v>9</c:v>
                </c:pt>
                <c:pt idx="3">
                  <c:v>153</c:v>
                </c:pt>
                <c:pt idx="4">
                  <c:v>8</c:v>
                </c:pt>
                <c:pt idx="5">
                  <c:v>164</c:v>
                </c:pt>
                <c:pt idx="6">
                  <c:v>75</c:v>
                </c:pt>
                <c:pt idx="7">
                  <c:v>261</c:v>
                </c:pt>
                <c:pt idx="8">
                  <c:v>37</c:v>
                </c:pt>
                <c:pt idx="9">
                  <c:v>16</c:v>
                </c:pt>
                <c:pt idx="10">
                  <c:v>351</c:v>
                </c:pt>
                <c:pt idx="11">
                  <c:v>32</c:v>
                </c:pt>
                <c:pt idx="12">
                  <c:v>123</c:v>
                </c:pt>
                <c:pt idx="13">
                  <c:v>54</c:v>
                </c:pt>
                <c:pt idx="14">
                  <c:v>46</c:v>
                </c:pt>
                <c:pt idx="15">
                  <c:v>65</c:v>
                </c:pt>
                <c:pt idx="16">
                  <c:v>192</c:v>
                </c:pt>
                <c:pt idx="17">
                  <c:v>15</c:v>
                </c:pt>
                <c:pt idx="18">
                  <c:v>46</c:v>
                </c:pt>
                <c:pt idx="19">
                  <c:v>49</c:v>
                </c:pt>
                <c:pt idx="20">
                  <c:v>338</c:v>
                </c:pt>
                <c:pt idx="21">
                  <c:v>262</c:v>
                </c:pt>
                <c:pt idx="22">
                  <c:v>30</c:v>
                </c:pt>
                <c:pt idx="23">
                  <c:v>206</c:v>
                </c:pt>
                <c:pt idx="24">
                  <c:v>76</c:v>
                </c:pt>
                <c:pt idx="25">
                  <c:v>30</c:v>
                </c:pt>
                <c:pt idx="26">
                  <c:v>21</c:v>
                </c:pt>
                <c:pt idx="27">
                  <c:v>82</c:v>
                </c:pt>
                <c:pt idx="28">
                  <c:v>61</c:v>
                </c:pt>
                <c:pt idx="29">
                  <c:v>30</c:v>
                </c:pt>
                <c:pt idx="30">
                  <c:v>9</c:v>
                </c:pt>
                <c:pt idx="31">
                  <c:v>180</c:v>
                </c:pt>
                <c:pt idx="32">
                  <c:v>29</c:v>
                </c:pt>
                <c:pt idx="33">
                  <c:v>105</c:v>
                </c:pt>
                <c:pt idx="34">
                  <c:v>505</c:v>
                </c:pt>
                <c:pt idx="35">
                  <c:v>84</c:v>
                </c:pt>
              </c:numCache>
            </c:numRef>
          </c:val>
          <c:extLst>
            <c:ext xmlns:c16="http://schemas.microsoft.com/office/drawing/2014/chart" uri="{C3380CC4-5D6E-409C-BE32-E72D297353CC}">
              <c16:uniqueId val="{00000000-0524-4C1F-9F31-1993D79B7485}"/>
            </c:ext>
          </c:extLst>
        </c:ser>
        <c:dLbls>
          <c:showLegendKey val="0"/>
          <c:showVal val="0"/>
          <c:showCatName val="0"/>
          <c:showSerName val="0"/>
          <c:showPercent val="0"/>
          <c:showBubbleSize val="0"/>
        </c:dLbls>
        <c:gapWidth val="75"/>
        <c:overlap val="-25"/>
        <c:axId val="2019402368"/>
        <c:axId val="1754310256"/>
      </c:barChart>
      <c:catAx>
        <c:axId val="2019402368"/>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700" b="0" i="0" u="none" strike="noStrike" kern="1200" cap="all" baseline="0">
                <a:solidFill>
                  <a:schemeClr val="bg1"/>
                </a:solidFill>
                <a:latin typeface="+mn-lt"/>
                <a:ea typeface="+mn-ea"/>
                <a:cs typeface="+mn-cs"/>
              </a:defRPr>
            </a:pPr>
            <a:endParaRPr lang="en-US"/>
          </a:p>
        </c:txPr>
        <c:crossAx val="1754310256"/>
        <c:crosses val="autoZero"/>
        <c:auto val="1"/>
        <c:lblAlgn val="ctr"/>
        <c:lblOffset val="100"/>
        <c:noMultiLvlLbl val="0"/>
      </c:catAx>
      <c:valAx>
        <c:axId val="1754310256"/>
        <c:scaling>
          <c:orientation val="minMax"/>
        </c:scaling>
        <c:delete val="0"/>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20194023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75000"/>
        <a:lumOff val="25000"/>
      </a:schemeClr>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100"/>
              <a:t>Strong breeze Vs High breeze</a:t>
            </a:r>
          </a:p>
        </c:rich>
      </c:tx>
      <c:overlay val="0"/>
      <c:spPr>
        <a:noFill/>
        <a:ln>
          <a:noFill/>
        </a:ln>
        <a:effectLst/>
      </c:spPr>
      <c:txPr>
        <a:bodyPr rot="0" spcFirstLastPara="1" vertOverflow="ellipsis" vert="horz" wrap="square" anchor="ctr" anchorCtr="1"/>
        <a:lstStyle/>
        <a:p>
          <a:pPr>
            <a:defRPr sz="11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'Qus 13'!$T$25</c:f>
              <c:strCache>
                <c:ptCount val="1"/>
                <c:pt idx="0">
                  <c:v>strong_breeze_count</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'Qus 13'!$P$26:$P$61</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'Qus 13'!$T$26:$T$61</c:f>
              <c:numCache>
                <c:formatCode>General</c:formatCode>
                <c:ptCount val="36"/>
                <c:pt idx="0">
                  <c:v>0</c:v>
                </c:pt>
                <c:pt idx="1">
                  <c:v>0</c:v>
                </c:pt>
                <c:pt idx="2">
                  <c:v>0</c:v>
                </c:pt>
                <c:pt idx="3">
                  <c:v>0</c:v>
                </c:pt>
                <c:pt idx="4">
                  <c:v>0</c:v>
                </c:pt>
                <c:pt idx="5">
                  <c:v>0</c:v>
                </c:pt>
                <c:pt idx="6">
                  <c:v>2</c:v>
                </c:pt>
                <c:pt idx="7">
                  <c:v>0</c:v>
                </c:pt>
                <c:pt idx="8">
                  <c:v>0</c:v>
                </c:pt>
                <c:pt idx="9">
                  <c:v>2</c:v>
                </c:pt>
                <c:pt idx="10">
                  <c:v>0</c:v>
                </c:pt>
                <c:pt idx="11">
                  <c:v>0</c:v>
                </c:pt>
                <c:pt idx="12">
                  <c:v>0</c:v>
                </c:pt>
                <c:pt idx="13">
                  <c:v>0</c:v>
                </c:pt>
                <c:pt idx="14">
                  <c:v>2</c:v>
                </c:pt>
                <c:pt idx="15">
                  <c:v>0</c:v>
                </c:pt>
                <c:pt idx="16">
                  <c:v>0</c:v>
                </c:pt>
                <c:pt idx="17">
                  <c:v>0</c:v>
                </c:pt>
                <c:pt idx="18">
                  <c:v>0</c:v>
                </c:pt>
                <c:pt idx="19">
                  <c:v>0</c:v>
                </c:pt>
                <c:pt idx="20">
                  <c:v>0</c:v>
                </c:pt>
                <c:pt idx="21">
                  <c:v>0</c:v>
                </c:pt>
                <c:pt idx="22">
                  <c:v>0</c:v>
                </c:pt>
                <c:pt idx="23">
                  <c:v>0</c:v>
                </c:pt>
                <c:pt idx="24">
                  <c:v>1</c:v>
                </c:pt>
                <c:pt idx="25">
                  <c:v>1</c:v>
                </c:pt>
                <c:pt idx="26">
                  <c:v>2</c:v>
                </c:pt>
                <c:pt idx="27">
                  <c:v>0</c:v>
                </c:pt>
                <c:pt idx="28">
                  <c:v>0</c:v>
                </c:pt>
                <c:pt idx="29">
                  <c:v>0</c:v>
                </c:pt>
                <c:pt idx="30">
                  <c:v>1</c:v>
                </c:pt>
                <c:pt idx="31">
                  <c:v>1</c:v>
                </c:pt>
                <c:pt idx="32">
                  <c:v>0</c:v>
                </c:pt>
                <c:pt idx="33">
                  <c:v>2</c:v>
                </c:pt>
                <c:pt idx="34">
                  <c:v>0</c:v>
                </c:pt>
                <c:pt idx="35">
                  <c:v>0</c:v>
                </c:pt>
              </c:numCache>
            </c:numRef>
          </c:val>
          <c:extLst>
            <c:ext xmlns:c16="http://schemas.microsoft.com/office/drawing/2014/chart" uri="{C3380CC4-5D6E-409C-BE32-E72D297353CC}">
              <c16:uniqueId val="{00000000-732E-43E5-A366-1467C75FC49A}"/>
            </c:ext>
          </c:extLst>
        </c:ser>
        <c:ser>
          <c:idx val="1"/>
          <c:order val="1"/>
          <c:tx>
            <c:strRef>
              <c:f>'Qus 13'!$U$25</c:f>
              <c:strCache>
                <c:ptCount val="1"/>
                <c:pt idx="0">
                  <c:v>high_wind_count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cat>
            <c:strRef>
              <c:f>'Qus 13'!$P$26:$P$61</c:f>
              <c:strCache>
                <c:ptCount val="36"/>
                <c:pt idx="0">
                  <c:v>Albuquerque</c:v>
                </c:pt>
                <c:pt idx="1">
                  <c:v>Atlanta</c:v>
                </c:pt>
                <c:pt idx="2">
                  <c:v>Beersheba</c:v>
                </c:pt>
                <c:pt idx="3">
                  <c:v>Boston</c:v>
                </c:pt>
                <c:pt idx="4">
                  <c:v>Charlotte</c:v>
                </c:pt>
                <c:pt idx="5">
                  <c:v>Chicago</c:v>
                </c:pt>
                <c:pt idx="6">
                  <c:v>Dallas</c:v>
                </c:pt>
                <c:pt idx="7">
                  <c:v>Denver</c:v>
                </c:pt>
                <c:pt idx="8">
                  <c:v>Detroit</c:v>
                </c:pt>
                <c:pt idx="9">
                  <c:v>Eilat</c:v>
                </c:pt>
                <c:pt idx="10">
                  <c:v>Haifa</c:v>
                </c:pt>
                <c:pt idx="11">
                  <c:v>Houston</c:v>
                </c:pt>
                <c:pt idx="12">
                  <c:v>Indianapolis</c:v>
                </c:pt>
                <c:pt idx="13">
                  <c:v>Jacksonville</c:v>
                </c:pt>
                <c:pt idx="14">
                  <c:v>Jerusalem</c:v>
                </c:pt>
                <c:pt idx="15">
                  <c:v>Kansas City</c:v>
                </c:pt>
                <c:pt idx="16">
                  <c:v>Las Vegas</c:v>
                </c:pt>
                <c:pt idx="17">
                  <c:v>Los Angeles</c:v>
                </c:pt>
                <c:pt idx="18">
                  <c:v>Miami</c:v>
                </c:pt>
                <c:pt idx="19">
                  <c:v>Minneapolis</c:v>
                </c:pt>
                <c:pt idx="20">
                  <c:v>Montreal</c:v>
                </c:pt>
                <c:pt idx="21">
                  <c:v>Nahariyya</c:v>
                </c:pt>
                <c:pt idx="22">
                  <c:v>Nashville</c:v>
                </c:pt>
                <c:pt idx="23">
                  <c:v>New York</c:v>
                </c:pt>
                <c:pt idx="24">
                  <c:v>Philadelphia</c:v>
                </c:pt>
                <c:pt idx="25">
                  <c:v>Phoenix</c:v>
                </c:pt>
                <c:pt idx="26">
                  <c:v>Pittsburgh</c:v>
                </c:pt>
                <c:pt idx="27">
                  <c:v>Portland</c:v>
                </c:pt>
                <c:pt idx="28">
                  <c:v>Saint Louis</c:v>
                </c:pt>
                <c:pt idx="29">
                  <c:v>San Antonio</c:v>
                </c:pt>
                <c:pt idx="30">
                  <c:v>San Diego</c:v>
                </c:pt>
                <c:pt idx="31">
                  <c:v>San Francisco</c:v>
                </c:pt>
                <c:pt idx="32">
                  <c:v>Seattle</c:v>
                </c:pt>
                <c:pt idx="33">
                  <c:v>Tel Aviv District</c:v>
                </c:pt>
                <c:pt idx="34">
                  <c:v>Toronto</c:v>
                </c:pt>
                <c:pt idx="35">
                  <c:v>Vancouver</c:v>
                </c:pt>
              </c:strCache>
            </c:strRef>
          </c:cat>
          <c:val>
            <c:numRef>
              <c:f>'Qus 13'!$U$26:$U$61</c:f>
              <c:numCache>
                <c:formatCode>General</c:formatCode>
                <c:ptCount val="36"/>
                <c:pt idx="0">
                  <c:v>0</c:v>
                </c:pt>
                <c:pt idx="1">
                  <c:v>0</c:v>
                </c:pt>
                <c:pt idx="2">
                  <c:v>0</c:v>
                </c:pt>
                <c:pt idx="3">
                  <c:v>0</c:v>
                </c:pt>
                <c:pt idx="4">
                  <c:v>0</c:v>
                </c:pt>
                <c:pt idx="5">
                  <c:v>0</c:v>
                </c:pt>
                <c:pt idx="6">
                  <c:v>1</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numCache>
            </c:numRef>
          </c:val>
          <c:extLst>
            <c:ext xmlns:c16="http://schemas.microsoft.com/office/drawing/2014/chart" uri="{C3380CC4-5D6E-409C-BE32-E72D297353CC}">
              <c16:uniqueId val="{00000001-732E-43E5-A366-1467C75FC49A}"/>
            </c:ext>
          </c:extLst>
        </c:ser>
        <c:dLbls>
          <c:showLegendKey val="0"/>
          <c:showVal val="0"/>
          <c:showCatName val="0"/>
          <c:showSerName val="0"/>
          <c:showPercent val="0"/>
          <c:showBubbleSize val="0"/>
        </c:dLbls>
        <c:gapWidth val="100"/>
        <c:overlap val="-24"/>
        <c:axId val="2010038016"/>
        <c:axId val="578742351"/>
      </c:barChart>
      <c:catAx>
        <c:axId val="201003801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578742351"/>
        <c:crosses val="autoZero"/>
        <c:auto val="1"/>
        <c:lblAlgn val="ctr"/>
        <c:lblOffset val="100"/>
        <c:noMultiLvlLbl val="0"/>
      </c:catAx>
      <c:valAx>
        <c:axId val="578742351"/>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010038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n-US" sz="900" b="1"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5">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2/9/2024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275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2/9/2024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46993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2/9/2024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108684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2/9/2024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572674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2/9/2024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8522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2/9/2024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708743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2/9/2024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42331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2/9/2024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40386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2/9/2024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525920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2/9/2024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9876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2/9/2024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5587324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sz="1200" spc="100">
                <a:solidFill>
                  <a:schemeClr val="tx1">
                    <a:tint val="75000"/>
                  </a:schemeClr>
                </a:solidFill>
              </a:defRPr>
            </a:lvl1pPr>
          </a:lstStyle>
          <a:p>
            <a:fld id="{02AC24A9-CCB6-4F8D-B8DB-C2F3692CFA5A}" type="datetimeFigureOut">
              <a:rPr lang="en-US" smtClean="0"/>
              <a:t>2/9/2024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sz="1200" spc="1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lIns="109728" tIns="109728" rIns="109728" bIns="91440" anchor="ctr"/>
          <a:lstStyle>
            <a:lvl1pPr algn="r">
              <a:defRPr sz="1200" spc="1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33355083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2" r:id="rId6"/>
    <p:sldLayoutId id="2147483738" r:id="rId7"/>
    <p:sldLayoutId id="2147483739" r:id="rId8"/>
    <p:sldLayoutId id="2147483740" r:id="rId9"/>
    <p:sldLayoutId id="2147483741" r:id="rId10"/>
    <p:sldLayoutId id="2147483743" r:id="rId11"/>
  </p:sldLayoutIdLst>
  <p:txStyles>
    <p:titleStyle>
      <a:lvl1pPr algn="l" defTabSz="914400" rtl="0" eaLnBrk="1" latinLnBrk="0" hangingPunct="1">
        <a:lnSpc>
          <a:spcPct val="90000"/>
        </a:lnSpc>
        <a:spcBef>
          <a:spcPct val="0"/>
        </a:spcBef>
        <a:buNone/>
        <a:defRPr sz="4400" kern="1200" spc="18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spc="15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ink and blue clouds">
            <a:extLst>
              <a:ext uri="{FF2B5EF4-FFF2-40B4-BE49-F238E27FC236}">
                <a16:creationId xmlns:a16="http://schemas.microsoft.com/office/drawing/2014/main" id="{A845F881-6A3E-D74A-C34C-B067790341DC}"/>
              </a:ext>
            </a:extLst>
          </p:cNvPr>
          <p:cNvPicPr>
            <a:picLocks noChangeAspect="1"/>
          </p:cNvPicPr>
          <p:nvPr/>
        </p:nvPicPr>
        <p:blipFill rotWithShape="1">
          <a:blip r:embed="rId2"/>
          <a:srcRect t="14449"/>
          <a:stretch/>
        </p:blipFill>
        <p:spPr>
          <a:xfrm>
            <a:off x="20" y="10"/>
            <a:ext cx="12191981" cy="6857990"/>
          </a:xfrm>
          <a:prstGeom prst="rect">
            <a:avLst/>
          </a:prstGeom>
        </p:spPr>
      </p:pic>
      <p:sp>
        <p:nvSpPr>
          <p:cNvPr id="33" name="Rectangle 3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4DC384-06A0-24B7-BF42-D47109DEAB37}"/>
              </a:ext>
            </a:extLst>
          </p:cNvPr>
          <p:cNvSpPr>
            <a:spLocks noGrp="1"/>
          </p:cNvSpPr>
          <p:nvPr>
            <p:ph type="ctrTitle"/>
          </p:nvPr>
        </p:nvSpPr>
        <p:spPr>
          <a:xfrm>
            <a:off x="404553" y="3091928"/>
            <a:ext cx="9078562" cy="2387600"/>
          </a:xfrm>
        </p:spPr>
        <p:txBody>
          <a:bodyPr>
            <a:normAutofit/>
          </a:bodyPr>
          <a:lstStyle/>
          <a:p>
            <a:r>
              <a:rPr lang="en-US" sz="3600">
                <a:solidFill>
                  <a:schemeClr val="bg1"/>
                </a:solidFill>
              </a:rPr>
              <a:t>Weather_analysis_capstone_project</a:t>
            </a:r>
            <a:endParaRPr lang="en-IN" sz="3600">
              <a:solidFill>
                <a:schemeClr val="bg1"/>
              </a:solidFill>
            </a:endParaRPr>
          </a:p>
        </p:txBody>
      </p:sp>
      <p:sp>
        <p:nvSpPr>
          <p:cNvPr id="35" name="Rectangle: Rounded Corners 3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1A6059C-687D-4EFC-1E3D-97D3CE16BC00}"/>
              </a:ext>
            </a:extLst>
          </p:cNvPr>
          <p:cNvSpPr>
            <a:spLocks noGrp="1"/>
          </p:cNvSpPr>
          <p:nvPr>
            <p:ph type="subTitle" idx="1"/>
          </p:nvPr>
        </p:nvSpPr>
        <p:spPr>
          <a:xfrm>
            <a:off x="404553" y="5624945"/>
            <a:ext cx="9078562" cy="592975"/>
          </a:xfrm>
        </p:spPr>
        <p:txBody>
          <a:bodyPr anchor="ctr">
            <a:normAutofit/>
          </a:bodyPr>
          <a:lstStyle/>
          <a:p>
            <a:pPr>
              <a:lnSpc>
                <a:spcPct val="100000"/>
              </a:lnSpc>
            </a:pPr>
            <a:r>
              <a:rPr lang="en-US" sz="2400">
                <a:solidFill>
                  <a:schemeClr val="bg1"/>
                </a:solidFill>
              </a:rPr>
              <a:t>By Moumita Biswas</a:t>
            </a:r>
            <a:endParaRPr lang="en-IN" sz="2400">
              <a:solidFill>
                <a:schemeClr val="bg1"/>
              </a:solidFill>
            </a:endParaRPr>
          </a:p>
        </p:txBody>
      </p:sp>
    </p:spTree>
    <p:extLst>
      <p:ext uri="{BB962C8B-B14F-4D97-AF65-F5344CB8AC3E}">
        <p14:creationId xmlns:p14="http://schemas.microsoft.com/office/powerpoint/2010/main" val="1913377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FBB1-89CB-97C7-9E03-B816F66B36C5}"/>
              </a:ext>
            </a:extLst>
          </p:cNvPr>
          <p:cNvSpPr>
            <a:spLocks noGrp="1"/>
          </p:cNvSpPr>
          <p:nvPr>
            <p:ph type="title" idx="4294967295"/>
          </p:nvPr>
        </p:nvSpPr>
        <p:spPr>
          <a:xfrm>
            <a:off x="799516" y="340727"/>
            <a:ext cx="11686590" cy="1179513"/>
          </a:xfrm>
        </p:spPr>
        <p:txBody>
          <a:bodyPr>
            <a:normAutofit/>
          </a:bodyPr>
          <a:lstStyle/>
          <a:p>
            <a:r>
              <a:rPr lang="en-US" sz="3200" b="1" u="sng" dirty="0"/>
              <a:t>ER-Diagram for weather_analysis_transformed dataset</a:t>
            </a:r>
            <a:endParaRPr lang="en-IN" sz="3200" b="1" u="sng" dirty="0"/>
          </a:p>
        </p:txBody>
      </p:sp>
      <p:pic>
        <p:nvPicPr>
          <p:cNvPr id="5" name="Picture 4" descr="A screenshot of a computer screen">
            <a:extLst>
              <a:ext uri="{FF2B5EF4-FFF2-40B4-BE49-F238E27FC236}">
                <a16:creationId xmlns:a16="http://schemas.microsoft.com/office/drawing/2014/main" id="{A7CD96CA-6B61-53F0-B724-E4D976016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7599" y="1577474"/>
            <a:ext cx="9876589" cy="48393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96319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Rectangle 2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553EE5-1654-0E1C-5F83-20065D9F760F}"/>
              </a:ext>
            </a:extLst>
          </p:cNvPr>
          <p:cNvSpPr>
            <a:spLocks noGrp="1"/>
          </p:cNvSpPr>
          <p:nvPr>
            <p:ph type="title" idx="4294967295"/>
          </p:nvPr>
        </p:nvSpPr>
        <p:spPr>
          <a:xfrm>
            <a:off x="841248" y="256032"/>
            <a:ext cx="10506456" cy="1014984"/>
          </a:xfrm>
        </p:spPr>
        <p:txBody>
          <a:bodyPr vert="horz" lIns="91440" tIns="45720" rIns="91440" bIns="45720" rtlCol="0" anchor="b">
            <a:normAutofit/>
          </a:bodyPr>
          <a:lstStyle/>
          <a:p>
            <a:r>
              <a:rPr lang="en-US" sz="1900" b="1" i="0" dirty="0">
                <a:effectLst/>
              </a:rPr>
              <a:t>1. Can you create a geographical map in Power BI showing the distribution of cities in the dataset based on their latitude and longitude?</a:t>
            </a:r>
            <a:br>
              <a:rPr lang="en-US" sz="1900" b="1" i="0" dirty="0">
                <a:effectLst/>
              </a:rPr>
            </a:br>
            <a:endParaRPr lang="en-US" sz="1900" b="1" dirty="0"/>
          </a:p>
        </p:txBody>
      </p:sp>
      <p:sp>
        <p:nvSpPr>
          <p:cNvPr id="27" name="Rectangle 2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map of the world">
            <a:extLst>
              <a:ext uri="{FF2B5EF4-FFF2-40B4-BE49-F238E27FC236}">
                <a16:creationId xmlns:a16="http://schemas.microsoft.com/office/drawing/2014/main" id="{E2094BAB-372B-DFAA-06E1-6CDB7E80AC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093" y="1926266"/>
            <a:ext cx="6232182" cy="4357524"/>
          </a:xfrm>
          <a:prstGeom prst="rect">
            <a:avLst/>
          </a:prstGeom>
        </p:spPr>
      </p:pic>
      <p:sp>
        <p:nvSpPr>
          <p:cNvPr id="6" name="TextBox 5">
            <a:extLst>
              <a:ext uri="{FF2B5EF4-FFF2-40B4-BE49-F238E27FC236}">
                <a16:creationId xmlns:a16="http://schemas.microsoft.com/office/drawing/2014/main" id="{C0D70BAC-5084-5EDA-C088-A79494463B97}"/>
              </a:ext>
            </a:extLst>
          </p:cNvPr>
          <p:cNvSpPr txBox="1"/>
          <p:nvPr/>
        </p:nvSpPr>
        <p:spPr>
          <a:xfrm>
            <a:off x="7917907" y="2598487"/>
            <a:ext cx="3107999" cy="1100403"/>
          </a:xfrm>
          <a:prstGeom prst="rect">
            <a:avLst/>
          </a:prstGeom>
          <a:noFill/>
        </p:spPr>
        <p:txBody>
          <a:bodyPr wrap="square" rtlCol="0">
            <a:spAutoFit/>
          </a:bodyPr>
          <a:lstStyle/>
          <a:p>
            <a:pPr defTabSz="832104">
              <a:spcAft>
                <a:spcPts val="600"/>
              </a:spcAft>
            </a:pPr>
            <a:r>
              <a:rPr lang="en-US" sz="1638" i="1" kern="1200" dirty="0">
                <a:solidFill>
                  <a:schemeClr val="tx1"/>
                </a:solidFill>
                <a:latin typeface="+mn-lt"/>
                <a:ea typeface="+mn-ea"/>
                <a:cs typeface="+mn-cs"/>
              </a:rPr>
              <a:t>Created a geographical map to show the distribution of cities base on their latitude and longitude.</a:t>
            </a:r>
            <a:endParaRPr lang="en-IN" i="1" dirty="0"/>
          </a:p>
        </p:txBody>
      </p:sp>
      <p:sp>
        <p:nvSpPr>
          <p:cNvPr id="7" name="Rectangle: Rounded Corners 6">
            <a:extLst>
              <a:ext uri="{FF2B5EF4-FFF2-40B4-BE49-F238E27FC236}">
                <a16:creationId xmlns:a16="http://schemas.microsoft.com/office/drawing/2014/main" id="{F10503DE-BE95-900F-03A3-A00B93928010}"/>
              </a:ext>
            </a:extLst>
          </p:cNvPr>
          <p:cNvSpPr/>
          <p:nvPr/>
        </p:nvSpPr>
        <p:spPr>
          <a:xfrm>
            <a:off x="7835030" y="2467627"/>
            <a:ext cx="3294345" cy="132775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52696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18EE70-C670-C985-16C2-E9DD632D45E1}"/>
              </a:ext>
            </a:extLst>
          </p:cNvPr>
          <p:cNvSpPr>
            <a:spLocks noGrp="1"/>
          </p:cNvSpPr>
          <p:nvPr>
            <p:ph type="title" idx="4294967295"/>
          </p:nvPr>
        </p:nvSpPr>
        <p:spPr>
          <a:xfrm>
            <a:off x="341029" y="963628"/>
            <a:ext cx="3438144" cy="1239012"/>
          </a:xfrm>
        </p:spPr>
        <p:txBody>
          <a:bodyPr vert="horz" lIns="91440" tIns="45720" rIns="91440" bIns="45720" rtlCol="0" anchor="ctr">
            <a:noAutofit/>
          </a:bodyPr>
          <a:lstStyle/>
          <a:p>
            <a:r>
              <a:rPr lang="en-US" sz="1900" b="1" i="0" dirty="0">
                <a:effectLst/>
              </a:rPr>
              <a:t>2. In Power BI, can you create a bar chart representing the top 10 countries with the highest number of cities in the dataset?</a:t>
            </a:r>
            <a:br>
              <a:rPr lang="en-US" sz="1900" b="1" i="0" dirty="0">
                <a:effectLst/>
              </a:rPr>
            </a:br>
            <a:endParaRPr lang="en-US" sz="1900" b="1" dirty="0"/>
          </a:p>
        </p:txBody>
      </p:sp>
      <p:sp>
        <p:nvSpPr>
          <p:cNvPr id="31" name="Rectangle 3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AAB5B1AF-1698-B813-A415-1E15241AE3BF}"/>
              </a:ext>
            </a:extLst>
          </p:cNvPr>
          <p:cNvSpPr txBox="1"/>
          <p:nvPr/>
        </p:nvSpPr>
        <p:spPr>
          <a:xfrm>
            <a:off x="368808" y="3038897"/>
            <a:ext cx="3438906" cy="1843250"/>
          </a:xfrm>
          <a:prstGeom prst="rect">
            <a:avLst/>
          </a:prstGeom>
        </p:spPr>
        <p:txBody>
          <a:bodyPr vert="horz" lIns="91440" tIns="45720" rIns="91440" bIns="45720" rtlCol="0" anchor="t">
            <a:normAutofit/>
          </a:bodyPr>
          <a:lstStyle/>
          <a:p>
            <a:pPr algn="just">
              <a:lnSpc>
                <a:spcPct val="110000"/>
              </a:lnSpc>
              <a:spcAft>
                <a:spcPts val="600"/>
              </a:spcAft>
            </a:pPr>
            <a:r>
              <a:rPr lang="en-US" sz="1700" i="1" dirty="0"/>
              <a:t>Unfortunately, we have only 3 countries consisting 36 cities. So, here I created a bar chart to show the countries in descending order to get the country with highest number of cities.</a:t>
            </a:r>
          </a:p>
        </p:txBody>
      </p:sp>
      <p:pic>
        <p:nvPicPr>
          <p:cNvPr id="5" name="Picture 4" descr="A screenshot of a graph">
            <a:extLst>
              <a:ext uri="{FF2B5EF4-FFF2-40B4-BE49-F238E27FC236}">
                <a16:creationId xmlns:a16="http://schemas.microsoft.com/office/drawing/2014/main" id="{F2BDA344-9211-8B55-2A1E-6EA35D9CB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1184" y="1454606"/>
            <a:ext cx="6922008" cy="4049372"/>
          </a:xfrm>
          <a:prstGeom prst="rect">
            <a:avLst/>
          </a:prstGeom>
        </p:spPr>
      </p:pic>
      <p:sp>
        <p:nvSpPr>
          <p:cNvPr id="7" name="Rectangle: Rounded Corners 6">
            <a:extLst>
              <a:ext uri="{FF2B5EF4-FFF2-40B4-BE49-F238E27FC236}">
                <a16:creationId xmlns:a16="http://schemas.microsoft.com/office/drawing/2014/main" id="{4C0C61B5-54CE-5B8B-C03B-B206C9FDB437}"/>
              </a:ext>
            </a:extLst>
          </p:cNvPr>
          <p:cNvSpPr/>
          <p:nvPr/>
        </p:nvSpPr>
        <p:spPr>
          <a:xfrm>
            <a:off x="255364" y="2975308"/>
            <a:ext cx="3609474" cy="20279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4134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588733-CED8-644E-0E03-28B5BD6AF842}"/>
              </a:ext>
            </a:extLst>
          </p:cNvPr>
          <p:cNvSpPr>
            <a:spLocks noGrp="1"/>
          </p:cNvSpPr>
          <p:nvPr>
            <p:ph type="title" idx="4294967295"/>
          </p:nvPr>
        </p:nvSpPr>
        <p:spPr>
          <a:xfrm>
            <a:off x="1115568" y="509521"/>
            <a:ext cx="10232136" cy="1014984"/>
          </a:xfrm>
        </p:spPr>
        <p:txBody>
          <a:bodyPr vert="horz" lIns="91440" tIns="45720" rIns="91440" bIns="45720" rtlCol="0" anchor="ctr">
            <a:normAutofit/>
          </a:bodyPr>
          <a:lstStyle/>
          <a:p>
            <a:r>
              <a:rPr lang="en-US" sz="1900" b="1" i="0" dirty="0">
                <a:effectLst/>
              </a:rPr>
              <a:t>3. How does the distribution of cities in terms of latitude vary across different continents? Create a scatter plot in Power BI to illustrate this.</a:t>
            </a:r>
            <a:br>
              <a:rPr lang="en-US" sz="1900" b="1" i="0" dirty="0">
                <a:effectLst/>
              </a:rPr>
            </a:br>
            <a:endParaRPr lang="en-US" sz="1900" b="1" dirty="0"/>
          </a:p>
        </p:txBody>
      </p:sp>
      <p:sp>
        <p:nvSpPr>
          <p:cNvPr id="22" name="Rectangle 2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diagram of a distribution of cities">
            <a:extLst>
              <a:ext uri="{FF2B5EF4-FFF2-40B4-BE49-F238E27FC236}">
                <a16:creationId xmlns:a16="http://schemas.microsoft.com/office/drawing/2014/main" id="{0327FF72-7B13-7837-B5CB-59644B2572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568" y="1751201"/>
            <a:ext cx="7014197" cy="4178557"/>
          </a:xfrm>
          <a:prstGeom prst="rect">
            <a:avLst/>
          </a:prstGeom>
        </p:spPr>
      </p:pic>
      <p:sp>
        <p:nvSpPr>
          <p:cNvPr id="6" name="TextBox 5">
            <a:extLst>
              <a:ext uri="{FF2B5EF4-FFF2-40B4-BE49-F238E27FC236}">
                <a16:creationId xmlns:a16="http://schemas.microsoft.com/office/drawing/2014/main" id="{0BEEA5CC-25DB-14E5-65F0-413A87DF1157}"/>
              </a:ext>
            </a:extLst>
          </p:cNvPr>
          <p:cNvSpPr txBox="1"/>
          <p:nvPr/>
        </p:nvSpPr>
        <p:spPr>
          <a:xfrm>
            <a:off x="8471808" y="2447874"/>
            <a:ext cx="2448964" cy="1099442"/>
          </a:xfrm>
          <a:prstGeom prst="rect">
            <a:avLst/>
          </a:prstGeom>
          <a:noFill/>
        </p:spPr>
        <p:txBody>
          <a:bodyPr wrap="square" rtlCol="0">
            <a:spAutoFit/>
          </a:bodyPr>
          <a:lstStyle/>
          <a:p>
            <a:pPr defTabSz="832104">
              <a:spcAft>
                <a:spcPts val="600"/>
              </a:spcAft>
            </a:pPr>
            <a:r>
              <a:rPr lang="en-US" sz="1638" i="1" kern="1200" dirty="0">
                <a:solidFill>
                  <a:schemeClr val="tx1"/>
                </a:solidFill>
                <a:latin typeface="+mn-lt"/>
                <a:ea typeface="+mn-ea"/>
                <a:cs typeface="+mn-cs"/>
              </a:rPr>
              <a:t>Created a scatter plot to show the distribution of cities in terms of latitude.</a:t>
            </a:r>
            <a:endParaRPr lang="en-IN" i="1" dirty="0"/>
          </a:p>
        </p:txBody>
      </p:sp>
      <p:sp>
        <p:nvSpPr>
          <p:cNvPr id="7" name="Rectangle: Rounded Corners 6">
            <a:extLst>
              <a:ext uri="{FF2B5EF4-FFF2-40B4-BE49-F238E27FC236}">
                <a16:creationId xmlns:a16="http://schemas.microsoft.com/office/drawing/2014/main" id="{03F54481-55C0-9CC8-9E2A-F9E3E4DD3D3A}"/>
              </a:ext>
            </a:extLst>
          </p:cNvPr>
          <p:cNvSpPr/>
          <p:nvPr/>
        </p:nvSpPr>
        <p:spPr>
          <a:xfrm>
            <a:off x="8427727" y="2398894"/>
            <a:ext cx="2586106" cy="11950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61801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E6786-86E8-53C4-7731-54559A20A01A}"/>
              </a:ext>
            </a:extLst>
          </p:cNvPr>
          <p:cNvSpPr>
            <a:spLocks noGrp="1"/>
          </p:cNvSpPr>
          <p:nvPr>
            <p:ph type="title" idx="4294967295"/>
          </p:nvPr>
        </p:nvSpPr>
        <p:spPr>
          <a:xfrm>
            <a:off x="841248" y="251312"/>
            <a:ext cx="10506456" cy="1010264"/>
          </a:xfrm>
        </p:spPr>
        <p:txBody>
          <a:bodyPr vert="horz" lIns="91440" tIns="45720" rIns="91440" bIns="45720" rtlCol="0" anchor="ctr">
            <a:normAutofit/>
          </a:bodyPr>
          <a:lstStyle/>
          <a:p>
            <a:r>
              <a:rPr lang="en-US" sz="1900" b="1" i="0" dirty="0">
                <a:effectLst/>
              </a:rPr>
              <a:t>4. Create a line chart in Power BI to display the temperature trends over time for a selected city. Highlight extreme temperature events.</a:t>
            </a:r>
            <a:br>
              <a:rPr lang="en-US" sz="1900" b="0" i="0" dirty="0">
                <a:effectLst/>
              </a:rPr>
            </a:br>
            <a:endParaRPr lang="en-US" sz="1900" dirty="0"/>
          </a:p>
        </p:txBody>
      </p:sp>
      <p:sp>
        <p:nvSpPr>
          <p:cNvPr id="28" name="Rectangle 2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2FA9A2C-80F4-5AF6-E7B2-F7FE4F3EB138}"/>
              </a:ext>
            </a:extLst>
          </p:cNvPr>
          <p:cNvSpPr txBox="1"/>
          <p:nvPr/>
        </p:nvSpPr>
        <p:spPr>
          <a:xfrm>
            <a:off x="9656660" y="1856358"/>
            <a:ext cx="1977131" cy="3668505"/>
          </a:xfrm>
          <a:prstGeom prst="rect">
            <a:avLst/>
          </a:prstGeom>
          <a:noFill/>
        </p:spPr>
        <p:txBody>
          <a:bodyPr wrap="square" rtlCol="0">
            <a:spAutoFit/>
          </a:bodyPr>
          <a:lstStyle/>
          <a:p>
            <a:pPr defTabSz="905256">
              <a:spcAft>
                <a:spcPts val="600"/>
              </a:spcAft>
            </a:pPr>
            <a:r>
              <a:rPr lang="en-US" sz="1782" i="1" kern="1200" dirty="0">
                <a:solidFill>
                  <a:schemeClr val="tx1"/>
                </a:solidFill>
                <a:latin typeface="+mn-lt"/>
                <a:ea typeface="+mn-ea"/>
                <a:cs typeface="+mn-cs"/>
              </a:rPr>
              <a:t>Created a line chart to show the temperature trends over time, highlighted highest to lowest points in the line as the temperature going. </a:t>
            </a:r>
            <a:r>
              <a:rPr lang="en-US" sz="1800" i="1" kern="1200" dirty="0">
                <a:solidFill>
                  <a:schemeClr val="tx1"/>
                </a:solidFill>
                <a:latin typeface="+mn-lt"/>
                <a:ea typeface="+mn-ea"/>
                <a:cs typeface="+mn-cs"/>
              </a:rPr>
              <a:t>to select a specific city created a city slicer.</a:t>
            </a:r>
            <a:endParaRPr lang="en-IN" i="1" dirty="0"/>
          </a:p>
        </p:txBody>
      </p:sp>
      <p:sp>
        <p:nvSpPr>
          <p:cNvPr id="7" name="Rectangle: Rounded Corners 6">
            <a:extLst>
              <a:ext uri="{FF2B5EF4-FFF2-40B4-BE49-F238E27FC236}">
                <a16:creationId xmlns:a16="http://schemas.microsoft.com/office/drawing/2014/main" id="{CF3CF55D-7DB2-BF8A-D1E1-EB055EDFFB07}"/>
              </a:ext>
            </a:extLst>
          </p:cNvPr>
          <p:cNvSpPr/>
          <p:nvPr/>
        </p:nvSpPr>
        <p:spPr>
          <a:xfrm>
            <a:off x="9506934" y="1735579"/>
            <a:ext cx="2126857" cy="379755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screenshot of a survey&#10;&#10;Description automatically generated">
            <a:extLst>
              <a:ext uri="{FF2B5EF4-FFF2-40B4-BE49-F238E27FC236}">
                <a16:creationId xmlns:a16="http://schemas.microsoft.com/office/drawing/2014/main" id="{7CC6BD42-404D-AD79-E5F7-E2B633CCA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127" y="1508891"/>
            <a:ext cx="2192348" cy="5097797"/>
          </a:xfrm>
          <a:prstGeom prst="rect">
            <a:avLst/>
          </a:prstGeom>
        </p:spPr>
      </p:pic>
      <p:pic>
        <p:nvPicPr>
          <p:cNvPr id="11" name="Picture 10" descr="A graph of the temperature trends over time">
            <a:extLst>
              <a:ext uri="{FF2B5EF4-FFF2-40B4-BE49-F238E27FC236}">
                <a16:creationId xmlns:a16="http://schemas.microsoft.com/office/drawing/2014/main" id="{6F998BA9-29A8-16B2-A843-141264A94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177" y="1735580"/>
            <a:ext cx="6068982" cy="4183218"/>
          </a:xfrm>
          <a:prstGeom prst="rect">
            <a:avLst/>
          </a:prstGeom>
        </p:spPr>
      </p:pic>
    </p:spTree>
    <p:extLst>
      <p:ext uri="{BB962C8B-B14F-4D97-AF65-F5344CB8AC3E}">
        <p14:creationId xmlns:p14="http://schemas.microsoft.com/office/powerpoint/2010/main" val="4101071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4EC541-BC43-6830-2F34-55F91AA51215}"/>
              </a:ext>
            </a:extLst>
          </p:cNvPr>
          <p:cNvSpPr>
            <a:spLocks noGrp="1"/>
          </p:cNvSpPr>
          <p:nvPr>
            <p:ph type="title" idx="4294967295"/>
          </p:nvPr>
        </p:nvSpPr>
        <p:spPr>
          <a:xfrm>
            <a:off x="841248" y="256032"/>
            <a:ext cx="10506456" cy="1014984"/>
          </a:xfrm>
        </p:spPr>
        <p:txBody>
          <a:bodyPr vert="horz" lIns="91440" tIns="45720" rIns="91440" bIns="45720" rtlCol="0" anchor="b">
            <a:normAutofit/>
          </a:bodyPr>
          <a:lstStyle/>
          <a:p>
            <a:r>
              <a:rPr lang="en-US" sz="2200" b="1" i="0" dirty="0">
                <a:effectLst/>
              </a:rPr>
              <a:t>5. How does humidity vary across different cities? Generate a heatmap in Power BI to visualize this variation.</a:t>
            </a:r>
            <a:br>
              <a:rPr lang="en-US" sz="2200" b="1" i="0" dirty="0">
                <a:effectLst/>
              </a:rPr>
            </a:br>
            <a:endParaRPr lang="en-US" sz="2200" b="1" dirty="0"/>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9144"/>
          </a:xfrm>
          <a:prstGeom prst="rect">
            <a:avLst/>
          </a:prstGeom>
          <a:solidFill>
            <a:schemeClr val="tx1">
              <a:lumMod val="65000"/>
              <a:lumOff val="35000"/>
              <a:alpha val="30000"/>
            </a:schemeClr>
          </a:solidFill>
          <a:ln w="9525">
            <a:solidFill>
              <a:schemeClr val="tx1">
                <a:lumMod val="65000"/>
                <a:lumOff val="3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map of the world with blue and red spots&#10;&#10;Description automatically generated">
            <a:extLst>
              <a:ext uri="{FF2B5EF4-FFF2-40B4-BE49-F238E27FC236}">
                <a16:creationId xmlns:a16="http://schemas.microsoft.com/office/drawing/2014/main" id="{A0300BEE-6154-40D6-E985-DE483343CC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441" y="1926266"/>
            <a:ext cx="7406384" cy="4357524"/>
          </a:xfrm>
          <a:prstGeom prst="rect">
            <a:avLst/>
          </a:prstGeom>
        </p:spPr>
      </p:pic>
      <p:sp>
        <p:nvSpPr>
          <p:cNvPr id="6" name="TextBox 5">
            <a:extLst>
              <a:ext uri="{FF2B5EF4-FFF2-40B4-BE49-F238E27FC236}">
                <a16:creationId xmlns:a16="http://schemas.microsoft.com/office/drawing/2014/main" id="{08ED0674-5A3C-72C3-C188-49CCA4CACFD4}"/>
              </a:ext>
            </a:extLst>
          </p:cNvPr>
          <p:cNvSpPr txBox="1"/>
          <p:nvPr/>
        </p:nvSpPr>
        <p:spPr>
          <a:xfrm>
            <a:off x="9240810" y="2288870"/>
            <a:ext cx="1930500" cy="3465821"/>
          </a:xfrm>
          <a:prstGeom prst="rect">
            <a:avLst/>
          </a:prstGeom>
          <a:noFill/>
        </p:spPr>
        <p:txBody>
          <a:bodyPr wrap="square" rtlCol="0">
            <a:spAutoFit/>
          </a:bodyPr>
          <a:lstStyle/>
          <a:p>
            <a:pPr defTabSz="795528">
              <a:spcAft>
                <a:spcPts val="600"/>
              </a:spcAft>
            </a:pPr>
            <a:r>
              <a:rPr lang="en-US" sz="1566" i="1" kern="1200" dirty="0">
                <a:solidFill>
                  <a:schemeClr val="tx1"/>
                </a:solidFill>
                <a:latin typeface="+mn-lt"/>
                <a:ea typeface="+mn-ea"/>
                <a:cs typeface="+mn-cs"/>
              </a:rPr>
              <a:t>Created a heatmap to show the clusters of humidity across different countries.</a:t>
            </a:r>
            <a:r>
              <a:rPr lang="en-US" sz="1566" i="1" dirty="0"/>
              <a:t> The deepest brown color showing the max humidity level, and light green to dark green showing here the lowest to 2</a:t>
            </a:r>
            <a:r>
              <a:rPr lang="en-US" sz="1566" i="1" baseline="30000" dirty="0"/>
              <a:t>nd</a:t>
            </a:r>
            <a:r>
              <a:rPr lang="en-US" sz="1566" i="1" dirty="0"/>
              <a:t> highest humidity level.</a:t>
            </a:r>
            <a:endParaRPr lang="en-IN" i="1" dirty="0"/>
          </a:p>
        </p:txBody>
      </p:sp>
      <p:sp>
        <p:nvSpPr>
          <p:cNvPr id="7" name="Rectangle: Rounded Corners 6">
            <a:extLst>
              <a:ext uri="{FF2B5EF4-FFF2-40B4-BE49-F238E27FC236}">
                <a16:creationId xmlns:a16="http://schemas.microsoft.com/office/drawing/2014/main" id="{6FC16C94-8472-87FE-B67B-249B549C0BA2}"/>
              </a:ext>
            </a:extLst>
          </p:cNvPr>
          <p:cNvSpPr/>
          <p:nvPr/>
        </p:nvSpPr>
        <p:spPr>
          <a:xfrm>
            <a:off x="9128383" y="2197308"/>
            <a:ext cx="2042927" cy="362126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3164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Rectangle 3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Rectangle 37">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CFE18-222E-B105-5A76-A0B755EE6234}"/>
              </a:ext>
            </a:extLst>
          </p:cNvPr>
          <p:cNvSpPr>
            <a:spLocks noGrp="1"/>
          </p:cNvSpPr>
          <p:nvPr>
            <p:ph type="title" idx="4294967295"/>
          </p:nvPr>
        </p:nvSpPr>
        <p:spPr>
          <a:xfrm>
            <a:off x="841248" y="251312"/>
            <a:ext cx="10506456" cy="1010264"/>
          </a:xfrm>
        </p:spPr>
        <p:txBody>
          <a:bodyPr vert="horz" lIns="91440" tIns="45720" rIns="91440" bIns="45720" rtlCol="0" anchor="ctr">
            <a:normAutofit/>
          </a:bodyPr>
          <a:lstStyle/>
          <a:p>
            <a:r>
              <a:rPr lang="en-US" sz="1900" b="1" i="0" dirty="0">
                <a:effectLst/>
              </a:rPr>
              <a:t>6. Can you create a time-series chart in Power BI showing the relationship between wind speed and air pressure for a specific city?</a:t>
            </a:r>
            <a:br>
              <a:rPr lang="en-US" sz="1900" b="1" i="0" dirty="0">
                <a:effectLst/>
              </a:rPr>
            </a:br>
            <a:endParaRPr lang="en-US" sz="1900" b="1" dirty="0"/>
          </a:p>
        </p:txBody>
      </p:sp>
      <p:sp>
        <p:nvSpPr>
          <p:cNvPr id="39" name="Rectangle 38">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survey">
            <a:extLst>
              <a:ext uri="{FF2B5EF4-FFF2-40B4-BE49-F238E27FC236}">
                <a16:creationId xmlns:a16="http://schemas.microsoft.com/office/drawing/2014/main" id="{21880222-2283-1150-C99B-5DB8E87D09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877" y="1650222"/>
            <a:ext cx="2143207" cy="4584946"/>
          </a:xfrm>
          <a:prstGeom prst="rect">
            <a:avLst/>
          </a:prstGeom>
        </p:spPr>
      </p:pic>
      <p:sp>
        <p:nvSpPr>
          <p:cNvPr id="8" name="TextBox 7">
            <a:extLst>
              <a:ext uri="{FF2B5EF4-FFF2-40B4-BE49-F238E27FC236}">
                <a16:creationId xmlns:a16="http://schemas.microsoft.com/office/drawing/2014/main" id="{C88C4CD0-7A89-484C-F55F-BCD6CBD37634}"/>
              </a:ext>
            </a:extLst>
          </p:cNvPr>
          <p:cNvSpPr txBox="1"/>
          <p:nvPr/>
        </p:nvSpPr>
        <p:spPr>
          <a:xfrm>
            <a:off x="9512907" y="2246408"/>
            <a:ext cx="1607748" cy="3122054"/>
          </a:xfrm>
          <a:prstGeom prst="rect">
            <a:avLst/>
          </a:prstGeom>
          <a:noFill/>
        </p:spPr>
        <p:txBody>
          <a:bodyPr wrap="square" rtlCol="0">
            <a:spAutoFit/>
          </a:bodyPr>
          <a:lstStyle/>
          <a:p>
            <a:pPr defTabSz="832104">
              <a:spcAft>
                <a:spcPts val="600"/>
              </a:spcAft>
            </a:pPr>
            <a:r>
              <a:rPr lang="en-US" sz="1638" i="1" kern="1200" dirty="0">
                <a:solidFill>
                  <a:schemeClr val="tx1"/>
                </a:solidFill>
                <a:latin typeface="+mn-lt"/>
                <a:ea typeface="+mn-ea"/>
                <a:cs typeface="+mn-cs"/>
              </a:rPr>
              <a:t>Created a time series line chart to show the relationship between wind speed and air pressure, to select a specific city created a city slicer.</a:t>
            </a:r>
            <a:endParaRPr lang="en-IN" i="1" dirty="0"/>
          </a:p>
        </p:txBody>
      </p:sp>
      <p:sp>
        <p:nvSpPr>
          <p:cNvPr id="9" name="Rectangle: Rounded Corners 8">
            <a:extLst>
              <a:ext uri="{FF2B5EF4-FFF2-40B4-BE49-F238E27FC236}">
                <a16:creationId xmlns:a16="http://schemas.microsoft.com/office/drawing/2014/main" id="{84AB26C1-B895-CE6F-839D-DDDC727ACC7D}"/>
              </a:ext>
            </a:extLst>
          </p:cNvPr>
          <p:cNvSpPr/>
          <p:nvPr/>
        </p:nvSpPr>
        <p:spPr>
          <a:xfrm>
            <a:off x="9424947" y="2129125"/>
            <a:ext cx="1656615" cy="333766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descr="A graph of a graph showing the time series of a wind speed and air pressure">
            <a:extLst>
              <a:ext uri="{FF2B5EF4-FFF2-40B4-BE49-F238E27FC236}">
                <a16:creationId xmlns:a16="http://schemas.microsoft.com/office/drawing/2014/main" id="{F4E72235-839F-DC43-6D11-668DFFE94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04" y="1852958"/>
            <a:ext cx="6226738" cy="3990325"/>
          </a:xfrm>
          <a:prstGeom prst="rect">
            <a:avLst/>
          </a:prstGeom>
        </p:spPr>
      </p:pic>
    </p:spTree>
    <p:extLst>
      <p:ext uri="{BB962C8B-B14F-4D97-AF65-F5344CB8AC3E}">
        <p14:creationId xmlns:p14="http://schemas.microsoft.com/office/powerpoint/2010/main" val="371996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Rectangle 3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Rectangle 36">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Freeform: Shape 38">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31430A-3E95-AE09-99C0-B24687489AD0}"/>
              </a:ext>
            </a:extLst>
          </p:cNvPr>
          <p:cNvSpPr>
            <a:spLocks noGrp="1"/>
          </p:cNvSpPr>
          <p:nvPr>
            <p:ph type="title" idx="4294967295"/>
          </p:nvPr>
        </p:nvSpPr>
        <p:spPr>
          <a:xfrm>
            <a:off x="838200" y="253397"/>
            <a:ext cx="10515600" cy="1273233"/>
          </a:xfrm>
        </p:spPr>
        <p:txBody>
          <a:bodyPr vert="horz" lIns="91440" tIns="45720" rIns="91440" bIns="45720" rtlCol="0" anchor="ctr">
            <a:normAutofit/>
          </a:bodyPr>
          <a:lstStyle/>
          <a:p>
            <a:r>
              <a:rPr lang="en-US" sz="1900" b="1" i="0" dirty="0">
                <a:effectLst/>
              </a:rPr>
              <a:t>7. Create a time-series line chart in Power BI to show the overall temperature trends over the entire dataset.</a:t>
            </a:r>
            <a:br>
              <a:rPr lang="en-US" sz="1900" b="1" i="0" dirty="0">
                <a:effectLst/>
              </a:rPr>
            </a:br>
            <a:endParaRPr lang="en-US" sz="1900" b="1" dirty="0"/>
          </a:p>
        </p:txBody>
      </p:sp>
      <p:sp>
        <p:nvSpPr>
          <p:cNvPr id="24" name="Rectangle 2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with a line and a red line">
            <a:extLst>
              <a:ext uri="{FF2B5EF4-FFF2-40B4-BE49-F238E27FC236}">
                <a16:creationId xmlns:a16="http://schemas.microsoft.com/office/drawing/2014/main" id="{ECF42F51-3629-2597-9186-202AE2F62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705" y="2184158"/>
            <a:ext cx="7208025" cy="4061193"/>
          </a:xfrm>
          <a:prstGeom prst="rect">
            <a:avLst/>
          </a:prstGeom>
        </p:spPr>
      </p:pic>
      <p:sp>
        <p:nvSpPr>
          <p:cNvPr id="6" name="TextBox 5">
            <a:extLst>
              <a:ext uri="{FF2B5EF4-FFF2-40B4-BE49-F238E27FC236}">
                <a16:creationId xmlns:a16="http://schemas.microsoft.com/office/drawing/2014/main" id="{9E5A978C-278A-107B-3C24-9AC779881C0A}"/>
              </a:ext>
            </a:extLst>
          </p:cNvPr>
          <p:cNvSpPr txBox="1"/>
          <p:nvPr/>
        </p:nvSpPr>
        <p:spPr>
          <a:xfrm>
            <a:off x="8707872" y="2497571"/>
            <a:ext cx="1831791" cy="2261004"/>
          </a:xfrm>
          <a:prstGeom prst="rect">
            <a:avLst/>
          </a:prstGeom>
          <a:noFill/>
        </p:spPr>
        <p:txBody>
          <a:bodyPr wrap="square" rtlCol="0">
            <a:spAutoFit/>
          </a:bodyPr>
          <a:lstStyle/>
          <a:p>
            <a:pPr defTabSz="795528">
              <a:spcAft>
                <a:spcPts val="600"/>
              </a:spcAft>
            </a:pPr>
            <a:r>
              <a:rPr lang="en-US" sz="1566" i="1" kern="1200" dirty="0">
                <a:solidFill>
                  <a:schemeClr val="tx1"/>
                </a:solidFill>
                <a:latin typeface="+mn-lt"/>
                <a:ea typeface="+mn-ea"/>
                <a:cs typeface="+mn-cs"/>
              </a:rPr>
              <a:t>Created a time-series line chart to show the overall temperature trends over the entire dataset, means it showing the trends for overall cities.</a:t>
            </a:r>
            <a:endParaRPr lang="en-IN" i="1" dirty="0"/>
          </a:p>
        </p:txBody>
      </p:sp>
      <p:sp>
        <p:nvSpPr>
          <p:cNvPr id="7" name="Rectangle: Rounded Corners 6">
            <a:extLst>
              <a:ext uri="{FF2B5EF4-FFF2-40B4-BE49-F238E27FC236}">
                <a16:creationId xmlns:a16="http://schemas.microsoft.com/office/drawing/2014/main" id="{C7373AAE-5226-A8A2-AF35-BBAEF638B126}"/>
              </a:ext>
            </a:extLst>
          </p:cNvPr>
          <p:cNvSpPr/>
          <p:nvPr/>
        </p:nvSpPr>
        <p:spPr>
          <a:xfrm>
            <a:off x="8624039" y="2435642"/>
            <a:ext cx="2007317" cy="240355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3882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363B8F-1239-AF47-F0A9-DC5A24FDCDC7}"/>
              </a:ext>
            </a:extLst>
          </p:cNvPr>
          <p:cNvSpPr>
            <a:spLocks noGrp="1"/>
          </p:cNvSpPr>
          <p:nvPr>
            <p:ph type="title" idx="4294967295"/>
          </p:nvPr>
        </p:nvSpPr>
        <p:spPr>
          <a:xfrm>
            <a:off x="841248" y="251312"/>
            <a:ext cx="10506456" cy="1010264"/>
          </a:xfrm>
        </p:spPr>
        <p:txBody>
          <a:bodyPr vert="horz" lIns="91440" tIns="45720" rIns="91440" bIns="45720" rtlCol="0" anchor="ctr">
            <a:normAutofit/>
          </a:bodyPr>
          <a:lstStyle/>
          <a:p>
            <a:r>
              <a:rPr lang="en-US" sz="2200" b="1" i="0" dirty="0">
                <a:effectLst/>
              </a:rPr>
              <a:t>8. Can you create a heatmap in Power BI to visualize the busiest hours for specific weather conditions (e.g., "clear sky," "rainy")?</a:t>
            </a:r>
            <a:br>
              <a:rPr lang="en-US" sz="2200" b="0" i="0" dirty="0">
                <a:effectLst/>
              </a:rPr>
            </a:br>
            <a:endParaRPr lang="en-US" sz="2200" dirty="0"/>
          </a:p>
        </p:txBody>
      </p:sp>
      <p:sp>
        <p:nvSpPr>
          <p:cNvPr id="22" name="Rectangle 2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map of the world with blue circles">
            <a:extLst>
              <a:ext uri="{FF2B5EF4-FFF2-40B4-BE49-F238E27FC236}">
                <a16:creationId xmlns:a16="http://schemas.microsoft.com/office/drawing/2014/main" id="{BE8728BD-9A38-BC65-B590-11321ACEC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49" y="1843911"/>
            <a:ext cx="5682202" cy="3968169"/>
          </a:xfrm>
          <a:prstGeom prst="rect">
            <a:avLst/>
          </a:prstGeom>
        </p:spPr>
      </p:pic>
      <p:pic>
        <p:nvPicPr>
          <p:cNvPr id="7" name="Picture 6" descr="A screenshot of a computer">
            <a:extLst>
              <a:ext uri="{FF2B5EF4-FFF2-40B4-BE49-F238E27FC236}">
                <a16:creationId xmlns:a16="http://schemas.microsoft.com/office/drawing/2014/main" id="{1C7C0BD8-9492-DC42-1885-9389EC37D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7619" y="1650222"/>
            <a:ext cx="1688074" cy="4584946"/>
          </a:xfrm>
          <a:prstGeom prst="rect">
            <a:avLst/>
          </a:prstGeom>
        </p:spPr>
      </p:pic>
      <p:sp>
        <p:nvSpPr>
          <p:cNvPr id="8" name="TextBox 7">
            <a:extLst>
              <a:ext uri="{FF2B5EF4-FFF2-40B4-BE49-F238E27FC236}">
                <a16:creationId xmlns:a16="http://schemas.microsoft.com/office/drawing/2014/main" id="{00E3C6DC-9630-16C9-D6F7-E0570660ACDE}"/>
              </a:ext>
            </a:extLst>
          </p:cNvPr>
          <p:cNvSpPr txBox="1"/>
          <p:nvPr/>
        </p:nvSpPr>
        <p:spPr>
          <a:xfrm>
            <a:off x="9191094" y="2074532"/>
            <a:ext cx="1838643" cy="3460357"/>
          </a:xfrm>
          <a:prstGeom prst="rect">
            <a:avLst/>
          </a:prstGeom>
          <a:noFill/>
        </p:spPr>
        <p:txBody>
          <a:bodyPr wrap="square" rtlCol="0">
            <a:spAutoFit/>
          </a:bodyPr>
          <a:lstStyle/>
          <a:p>
            <a:pPr defTabSz="795528">
              <a:spcAft>
                <a:spcPts val="600"/>
              </a:spcAft>
            </a:pPr>
            <a:r>
              <a:rPr lang="en-US" sz="1566" i="1" kern="1200" dirty="0">
                <a:solidFill>
                  <a:schemeClr val="tx1"/>
                </a:solidFill>
                <a:latin typeface="+mn-lt"/>
                <a:ea typeface="+mn-ea"/>
                <a:cs typeface="+mn-cs"/>
              </a:rPr>
              <a:t>Created a heatmap to visualize the busiest hours (office hours 9 am-5 pm) for specific weather conditions (e.g., "clear sky," "rainy"). Filtered out the hours and those specific weather for a perfect match.</a:t>
            </a:r>
            <a:endParaRPr lang="en-IN" i="1" dirty="0"/>
          </a:p>
        </p:txBody>
      </p:sp>
      <p:sp>
        <p:nvSpPr>
          <p:cNvPr id="9" name="Rectangle: Rounded Corners 8">
            <a:extLst>
              <a:ext uri="{FF2B5EF4-FFF2-40B4-BE49-F238E27FC236}">
                <a16:creationId xmlns:a16="http://schemas.microsoft.com/office/drawing/2014/main" id="{AA83CBE5-6D5F-61BB-5B88-B9B55B8055D1}"/>
              </a:ext>
            </a:extLst>
          </p:cNvPr>
          <p:cNvSpPr/>
          <p:nvPr/>
        </p:nvSpPr>
        <p:spPr>
          <a:xfrm>
            <a:off x="9083902" y="1968686"/>
            <a:ext cx="1929461" cy="368182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917974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Rectangle 2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41A795-82AA-9BB6-BD2B-9E52C9B8542D}"/>
              </a:ext>
            </a:extLst>
          </p:cNvPr>
          <p:cNvSpPr>
            <a:spLocks noGrp="1"/>
          </p:cNvSpPr>
          <p:nvPr>
            <p:ph type="title" idx="4294967295"/>
          </p:nvPr>
        </p:nvSpPr>
        <p:spPr>
          <a:xfrm>
            <a:off x="841248" y="251312"/>
            <a:ext cx="10506456" cy="1010264"/>
          </a:xfrm>
        </p:spPr>
        <p:txBody>
          <a:bodyPr vert="horz" lIns="91440" tIns="45720" rIns="91440" bIns="45720" rtlCol="0" anchor="ctr">
            <a:normAutofit/>
          </a:bodyPr>
          <a:lstStyle/>
          <a:p>
            <a:r>
              <a:rPr lang="en-US" sz="2200" b="1" i="0" dirty="0">
                <a:effectLst/>
              </a:rPr>
              <a:t>9. How does the wind speed change over the course of a day? Create a radial chart in Power BI to represent this.</a:t>
            </a:r>
            <a:br>
              <a:rPr lang="en-US" sz="2200" b="0" i="0" dirty="0">
                <a:effectLst/>
              </a:rPr>
            </a:br>
            <a:endParaRPr lang="en-US" sz="2200" dirty="0"/>
          </a:p>
        </p:txBody>
      </p:sp>
      <p:sp>
        <p:nvSpPr>
          <p:cNvPr id="28" name="Rectangle 27">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of a spider web">
            <a:extLst>
              <a:ext uri="{FF2B5EF4-FFF2-40B4-BE49-F238E27FC236}">
                <a16:creationId xmlns:a16="http://schemas.microsoft.com/office/drawing/2014/main" id="{C1F23F2D-5F0E-8D49-061F-027ADCBE15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675" y="1650222"/>
            <a:ext cx="6100356" cy="4584946"/>
          </a:xfrm>
          <a:prstGeom prst="rect">
            <a:avLst/>
          </a:prstGeom>
        </p:spPr>
      </p:pic>
      <p:sp>
        <p:nvSpPr>
          <p:cNvPr id="6" name="TextBox 5">
            <a:extLst>
              <a:ext uri="{FF2B5EF4-FFF2-40B4-BE49-F238E27FC236}">
                <a16:creationId xmlns:a16="http://schemas.microsoft.com/office/drawing/2014/main" id="{CD4C3988-95C5-4030-9D73-09C5A8828E4B}"/>
              </a:ext>
            </a:extLst>
          </p:cNvPr>
          <p:cNvSpPr txBox="1"/>
          <p:nvPr/>
        </p:nvSpPr>
        <p:spPr>
          <a:xfrm>
            <a:off x="8439497" y="2438419"/>
            <a:ext cx="2283654" cy="2585323"/>
          </a:xfrm>
          <a:prstGeom prst="rect">
            <a:avLst/>
          </a:prstGeom>
          <a:noFill/>
        </p:spPr>
        <p:txBody>
          <a:bodyPr wrap="square" rtlCol="0">
            <a:spAutoFit/>
          </a:bodyPr>
          <a:lstStyle/>
          <a:p>
            <a:pPr defTabSz="978408">
              <a:spcAft>
                <a:spcPts val="600"/>
              </a:spcAft>
            </a:pPr>
            <a:r>
              <a:rPr lang="en-US" i="1" kern="1200" dirty="0">
                <a:solidFill>
                  <a:schemeClr val="tx1"/>
                </a:solidFill>
                <a:latin typeface="+mn-lt"/>
                <a:ea typeface="+mn-ea"/>
                <a:cs typeface="+mn-cs"/>
              </a:rPr>
              <a:t>Created a radial chart to represent the wind speed change over the course of a day, here I’ve taken the day name to showcase the course of the day.</a:t>
            </a:r>
            <a:endParaRPr lang="en-IN" sz="1600" i="1" dirty="0"/>
          </a:p>
        </p:txBody>
      </p:sp>
      <p:sp>
        <p:nvSpPr>
          <p:cNvPr id="7" name="Rectangle: Rounded Corners 6">
            <a:extLst>
              <a:ext uri="{FF2B5EF4-FFF2-40B4-BE49-F238E27FC236}">
                <a16:creationId xmlns:a16="http://schemas.microsoft.com/office/drawing/2014/main" id="{5E98D51C-2AF2-52D0-448E-F6C6BCA0F3C6}"/>
              </a:ext>
            </a:extLst>
          </p:cNvPr>
          <p:cNvSpPr/>
          <p:nvPr/>
        </p:nvSpPr>
        <p:spPr>
          <a:xfrm>
            <a:off x="8328201" y="2341855"/>
            <a:ext cx="2329555" cy="277845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10110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Digital financial graph">
            <a:extLst>
              <a:ext uri="{FF2B5EF4-FFF2-40B4-BE49-F238E27FC236}">
                <a16:creationId xmlns:a16="http://schemas.microsoft.com/office/drawing/2014/main" id="{4926638D-7ABB-319D-4160-EBA94E4D1C77}"/>
              </a:ext>
            </a:extLst>
          </p:cNvPr>
          <p:cNvPicPr>
            <a:picLocks noChangeAspect="1"/>
          </p:cNvPicPr>
          <p:nvPr/>
        </p:nvPicPr>
        <p:blipFill rotWithShape="1">
          <a:blip r:embed="rId2">
            <a:alphaModFix amt="40000"/>
          </a:blip>
          <a:srcRect/>
          <a:stretch/>
        </p:blipFill>
        <p:spPr>
          <a:xfrm>
            <a:off x="20" y="10"/>
            <a:ext cx="12191979" cy="6857990"/>
          </a:xfrm>
          <a:prstGeom prst="rect">
            <a:avLst/>
          </a:prstGeom>
        </p:spPr>
      </p:pic>
      <p:sp>
        <p:nvSpPr>
          <p:cNvPr id="2" name="Title 1">
            <a:extLst>
              <a:ext uri="{FF2B5EF4-FFF2-40B4-BE49-F238E27FC236}">
                <a16:creationId xmlns:a16="http://schemas.microsoft.com/office/drawing/2014/main" id="{D17EA1B7-5DB7-ECD3-09F7-50B3234E83B6}"/>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Contents</a:t>
            </a:r>
            <a:endParaRPr lang="en-IN" sz="6000" dirty="0">
              <a:solidFill>
                <a:srgbClr val="FFFFFF"/>
              </a:solidFill>
            </a:endParaRPr>
          </a:p>
        </p:txBody>
      </p:sp>
      <p:sp>
        <p:nvSpPr>
          <p:cNvPr id="33" name="Rectangle 3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02D7550-9BEE-74E2-A155-FA0C321D1D80}"/>
              </a:ext>
            </a:extLst>
          </p:cNvPr>
          <p:cNvSpPr>
            <a:spLocks noGrp="1"/>
          </p:cNvSpPr>
          <p:nvPr>
            <p:ph idx="1"/>
          </p:nvPr>
        </p:nvSpPr>
        <p:spPr>
          <a:xfrm>
            <a:off x="841248" y="3337269"/>
            <a:ext cx="10509504" cy="2905686"/>
          </a:xfrm>
        </p:spPr>
        <p:txBody>
          <a:bodyPr>
            <a:normAutofit/>
          </a:bodyPr>
          <a:lstStyle/>
          <a:p>
            <a:r>
              <a:rPr lang="en-US" sz="2000" dirty="0">
                <a:solidFill>
                  <a:srgbClr val="FFFFFF"/>
                </a:solidFill>
              </a:rPr>
              <a:t>Introduction of Data</a:t>
            </a:r>
          </a:p>
          <a:p>
            <a:r>
              <a:rPr lang="en-US" sz="2000" dirty="0">
                <a:solidFill>
                  <a:srgbClr val="FFFFFF"/>
                </a:solidFill>
              </a:rPr>
              <a:t>Data cleaning &amp; MECE breakdown</a:t>
            </a:r>
          </a:p>
          <a:p>
            <a:r>
              <a:rPr lang="en-US" sz="2000" dirty="0">
                <a:solidFill>
                  <a:srgbClr val="FFFFFF"/>
                </a:solidFill>
              </a:rPr>
              <a:t>Understanding &amp; solving PowerBI questions</a:t>
            </a:r>
          </a:p>
          <a:p>
            <a:r>
              <a:rPr lang="en-US" sz="2000" dirty="0">
                <a:solidFill>
                  <a:srgbClr val="FFFFFF"/>
                </a:solidFill>
              </a:rPr>
              <a:t>Creating a dynamic Dashboard</a:t>
            </a:r>
          </a:p>
          <a:p>
            <a:r>
              <a:rPr lang="en-US" sz="2000" dirty="0">
                <a:solidFill>
                  <a:srgbClr val="FFFFFF"/>
                </a:solidFill>
              </a:rPr>
              <a:t>Understanding &amp; solving EDA questions</a:t>
            </a:r>
          </a:p>
          <a:p>
            <a:r>
              <a:rPr lang="en-US" sz="2000" dirty="0">
                <a:solidFill>
                  <a:srgbClr val="FFFFFF"/>
                </a:solidFill>
              </a:rPr>
              <a:t>Conclusion about my understanding about this data</a:t>
            </a:r>
            <a:endParaRPr lang="en-IN" sz="2000" dirty="0">
              <a:solidFill>
                <a:srgbClr val="FFFFFF"/>
              </a:solidFill>
            </a:endParaRPr>
          </a:p>
        </p:txBody>
      </p:sp>
    </p:spTree>
    <p:extLst>
      <p:ext uri="{BB962C8B-B14F-4D97-AF65-F5344CB8AC3E}">
        <p14:creationId xmlns:p14="http://schemas.microsoft.com/office/powerpoint/2010/main" val="220602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1AD48E-81EF-E03D-1D2F-079521B17B06}"/>
              </a:ext>
            </a:extLst>
          </p:cNvPr>
          <p:cNvSpPr>
            <a:spLocks noGrp="1"/>
          </p:cNvSpPr>
          <p:nvPr>
            <p:ph type="title" idx="4294967295"/>
          </p:nvPr>
        </p:nvSpPr>
        <p:spPr>
          <a:xfrm>
            <a:off x="841248" y="251312"/>
            <a:ext cx="10506456" cy="1010264"/>
          </a:xfrm>
        </p:spPr>
        <p:txBody>
          <a:bodyPr vert="horz" lIns="91440" tIns="45720" rIns="91440" bIns="45720" rtlCol="0" anchor="ctr">
            <a:normAutofit/>
          </a:bodyPr>
          <a:lstStyle/>
          <a:p>
            <a:r>
              <a:rPr lang="en-US" sz="2200" b="1" i="0" dirty="0">
                <a:effectLst/>
              </a:rPr>
              <a:t>10. Create a Power BI chart comparing the temperature variations between two selected cities over a specific timeframe.</a:t>
            </a:r>
            <a:br>
              <a:rPr lang="en-US" sz="2200" b="1" i="0" dirty="0">
                <a:effectLst/>
              </a:rPr>
            </a:br>
            <a:endParaRPr lang="en-US" sz="2200" b="1" dirty="0"/>
          </a:p>
        </p:txBody>
      </p:sp>
      <p:sp>
        <p:nvSpPr>
          <p:cNvPr id="22" name="Rectangle 2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showing the temperature of a year">
            <a:extLst>
              <a:ext uri="{FF2B5EF4-FFF2-40B4-BE49-F238E27FC236}">
                <a16:creationId xmlns:a16="http://schemas.microsoft.com/office/drawing/2014/main" id="{7C9C4201-F8A9-734F-0DF3-116C69C2F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48" y="1840370"/>
            <a:ext cx="5356493" cy="3673983"/>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8B35F17-64CE-5281-546E-8F24B181C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091" y="1644874"/>
            <a:ext cx="1772768" cy="4584946"/>
          </a:xfrm>
          <a:prstGeom prst="rect">
            <a:avLst/>
          </a:prstGeom>
        </p:spPr>
      </p:pic>
      <p:sp>
        <p:nvSpPr>
          <p:cNvPr id="8" name="TextBox 7">
            <a:extLst>
              <a:ext uri="{FF2B5EF4-FFF2-40B4-BE49-F238E27FC236}">
                <a16:creationId xmlns:a16="http://schemas.microsoft.com/office/drawing/2014/main" id="{3D68B81A-7DF3-F725-A821-55DE8B453DAA}"/>
              </a:ext>
            </a:extLst>
          </p:cNvPr>
          <p:cNvSpPr txBox="1"/>
          <p:nvPr/>
        </p:nvSpPr>
        <p:spPr>
          <a:xfrm>
            <a:off x="8865362" y="1978144"/>
            <a:ext cx="2001794" cy="3126903"/>
          </a:xfrm>
          <a:prstGeom prst="rect">
            <a:avLst/>
          </a:prstGeom>
          <a:noFill/>
        </p:spPr>
        <p:txBody>
          <a:bodyPr wrap="square" rtlCol="0">
            <a:spAutoFit/>
          </a:bodyPr>
          <a:lstStyle/>
          <a:p>
            <a:pPr defTabSz="832104">
              <a:spcAft>
                <a:spcPts val="600"/>
              </a:spcAft>
            </a:pPr>
            <a:r>
              <a:rPr lang="en-US" sz="1638" i="1" kern="1200" dirty="0">
                <a:solidFill>
                  <a:schemeClr val="tx1"/>
                </a:solidFill>
                <a:latin typeface="+mn-lt"/>
                <a:ea typeface="+mn-ea"/>
                <a:cs typeface="+mn-cs"/>
              </a:rPr>
              <a:t>Created a line chart to show the temperature variations between 2 selected cities (Boston &amp; Charlotte) over a specific timeframe (2012). Filtered out the cities and year to showcase the perfect match.</a:t>
            </a:r>
            <a:endParaRPr lang="en-IN" i="1" dirty="0"/>
          </a:p>
        </p:txBody>
      </p:sp>
      <p:sp>
        <p:nvSpPr>
          <p:cNvPr id="9" name="Rectangle: Rounded Corners 8">
            <a:extLst>
              <a:ext uri="{FF2B5EF4-FFF2-40B4-BE49-F238E27FC236}">
                <a16:creationId xmlns:a16="http://schemas.microsoft.com/office/drawing/2014/main" id="{C64F5299-3D97-F279-2CFB-53E755C1BD9B}"/>
              </a:ext>
            </a:extLst>
          </p:cNvPr>
          <p:cNvSpPr/>
          <p:nvPr/>
        </p:nvSpPr>
        <p:spPr>
          <a:xfrm>
            <a:off x="8782158" y="1840370"/>
            <a:ext cx="2084998" cy="341210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8914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FB9E9-F218-0570-D126-84BA690E5547}"/>
              </a:ext>
            </a:extLst>
          </p:cNvPr>
          <p:cNvSpPr>
            <a:spLocks noGrp="1"/>
          </p:cNvSpPr>
          <p:nvPr>
            <p:ph type="title" idx="4294967295"/>
          </p:nvPr>
        </p:nvSpPr>
        <p:spPr>
          <a:xfrm>
            <a:off x="841248" y="251312"/>
            <a:ext cx="10506456" cy="1010264"/>
          </a:xfrm>
        </p:spPr>
        <p:txBody>
          <a:bodyPr vert="horz" lIns="91440" tIns="45720" rIns="91440" bIns="45720" rtlCol="0" anchor="ctr">
            <a:normAutofit/>
          </a:bodyPr>
          <a:lstStyle/>
          <a:p>
            <a:r>
              <a:rPr lang="en-US" sz="2200" b="1" i="0" dirty="0">
                <a:effectLst/>
              </a:rPr>
              <a:t>11. Can you build a heatmap in Power BI to show the temperature ranges for cities across different countries?</a:t>
            </a:r>
            <a:br>
              <a:rPr lang="en-US" sz="2200" b="1" i="0" dirty="0">
                <a:effectLst/>
              </a:rPr>
            </a:br>
            <a:endParaRPr lang="en-US" sz="2200" b="1" dirty="0"/>
          </a:p>
        </p:txBody>
      </p:sp>
      <p:sp>
        <p:nvSpPr>
          <p:cNvPr id="21" name="Rectangle 2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map of the world with blue spots">
            <a:extLst>
              <a:ext uri="{FF2B5EF4-FFF2-40B4-BE49-F238E27FC236}">
                <a16:creationId xmlns:a16="http://schemas.microsoft.com/office/drawing/2014/main" id="{7B3B9C35-34FE-BB60-BFB8-E82B03BD3A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29" y="1650222"/>
            <a:ext cx="7875883" cy="4584946"/>
          </a:xfrm>
          <a:prstGeom prst="rect">
            <a:avLst/>
          </a:prstGeom>
        </p:spPr>
      </p:pic>
      <p:sp>
        <p:nvSpPr>
          <p:cNvPr id="7" name="TextBox 6">
            <a:extLst>
              <a:ext uri="{FF2B5EF4-FFF2-40B4-BE49-F238E27FC236}">
                <a16:creationId xmlns:a16="http://schemas.microsoft.com/office/drawing/2014/main" id="{ADF0CE87-75F2-74B1-9068-AEAF54DC2E38}"/>
              </a:ext>
            </a:extLst>
          </p:cNvPr>
          <p:cNvSpPr txBox="1"/>
          <p:nvPr/>
        </p:nvSpPr>
        <p:spPr>
          <a:xfrm>
            <a:off x="9407396" y="1921344"/>
            <a:ext cx="1918031" cy="3670236"/>
          </a:xfrm>
          <a:prstGeom prst="rect">
            <a:avLst/>
          </a:prstGeom>
          <a:noFill/>
        </p:spPr>
        <p:txBody>
          <a:bodyPr wrap="square" rtlCol="0">
            <a:spAutoFit/>
          </a:bodyPr>
          <a:lstStyle/>
          <a:p>
            <a:pPr defTabSz="787573">
              <a:spcAft>
                <a:spcPts val="594"/>
              </a:spcAft>
            </a:pPr>
            <a:r>
              <a:rPr lang="en-US" sz="1550" i="1" kern="1200" dirty="0">
                <a:solidFill>
                  <a:schemeClr val="tx1"/>
                </a:solidFill>
                <a:latin typeface="+mn-lt"/>
                <a:ea typeface="+mn-ea"/>
                <a:cs typeface="+mn-cs"/>
              </a:rPr>
              <a:t>Created a heatmap to show the temperature ranges for cities across different countries. The deepest brown color showing the maximum temperature, and light green to dark green showing here the lowest to 2</a:t>
            </a:r>
            <a:r>
              <a:rPr lang="en-US" sz="1550" i="1" kern="1200" baseline="30000" dirty="0">
                <a:solidFill>
                  <a:schemeClr val="tx1"/>
                </a:solidFill>
                <a:latin typeface="+mn-lt"/>
                <a:ea typeface="+mn-ea"/>
                <a:cs typeface="+mn-cs"/>
              </a:rPr>
              <a:t>nd</a:t>
            </a:r>
            <a:r>
              <a:rPr lang="en-US" sz="1550" i="1" kern="1200" dirty="0">
                <a:solidFill>
                  <a:schemeClr val="tx1"/>
                </a:solidFill>
                <a:latin typeface="+mn-lt"/>
                <a:ea typeface="+mn-ea"/>
                <a:cs typeface="+mn-cs"/>
              </a:rPr>
              <a:t> highest temperature.</a:t>
            </a:r>
            <a:endParaRPr lang="en-IN" i="1" dirty="0"/>
          </a:p>
        </p:txBody>
      </p:sp>
      <p:sp>
        <p:nvSpPr>
          <p:cNvPr id="8" name="Rectangle: Rounded Corners 7">
            <a:extLst>
              <a:ext uri="{FF2B5EF4-FFF2-40B4-BE49-F238E27FC236}">
                <a16:creationId xmlns:a16="http://schemas.microsoft.com/office/drawing/2014/main" id="{8D0EE024-1509-CAAC-B8A6-6F071851E832}"/>
              </a:ext>
            </a:extLst>
          </p:cNvPr>
          <p:cNvSpPr/>
          <p:nvPr/>
        </p:nvSpPr>
        <p:spPr>
          <a:xfrm>
            <a:off x="9295695" y="1830374"/>
            <a:ext cx="2029732" cy="394257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16657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AF9EDB-35A4-CD33-2FC9-4D1FA00C5929}"/>
              </a:ext>
            </a:extLst>
          </p:cNvPr>
          <p:cNvSpPr>
            <a:spLocks noGrp="1"/>
          </p:cNvSpPr>
          <p:nvPr>
            <p:ph type="title" idx="4294967295"/>
          </p:nvPr>
        </p:nvSpPr>
        <p:spPr>
          <a:xfrm>
            <a:off x="841248" y="251312"/>
            <a:ext cx="10506456" cy="1010264"/>
          </a:xfrm>
        </p:spPr>
        <p:txBody>
          <a:bodyPr vert="horz" lIns="91440" tIns="45720" rIns="91440" bIns="45720" rtlCol="0" anchor="ctr">
            <a:normAutofit/>
          </a:bodyPr>
          <a:lstStyle/>
          <a:p>
            <a:r>
              <a:rPr lang="en-US" sz="2200" b="1" i="0" dirty="0">
                <a:effectLst/>
              </a:rPr>
              <a:t>12. Create a bar chart in Power BI to highlight cities with the highest and lowest average temperatures in the dataset.</a:t>
            </a:r>
            <a:br>
              <a:rPr lang="en-US" sz="2200" b="1" i="0" dirty="0">
                <a:effectLst/>
              </a:rPr>
            </a:br>
            <a:endParaRPr lang="en-US" sz="2200" b="1" dirty="0"/>
          </a:p>
        </p:txBody>
      </p:sp>
      <p:sp>
        <p:nvSpPr>
          <p:cNvPr id="20" name="Rectangle 19">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graph">
            <a:extLst>
              <a:ext uri="{FF2B5EF4-FFF2-40B4-BE49-F238E27FC236}">
                <a16:creationId xmlns:a16="http://schemas.microsoft.com/office/drawing/2014/main" id="{9549F94D-AD16-16C2-D1E3-D924D9876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248" y="1650222"/>
            <a:ext cx="7525696" cy="4584946"/>
          </a:xfrm>
          <a:prstGeom prst="rect">
            <a:avLst/>
          </a:prstGeom>
        </p:spPr>
      </p:pic>
      <p:sp>
        <p:nvSpPr>
          <p:cNvPr id="6" name="TextBox 5">
            <a:extLst>
              <a:ext uri="{FF2B5EF4-FFF2-40B4-BE49-F238E27FC236}">
                <a16:creationId xmlns:a16="http://schemas.microsoft.com/office/drawing/2014/main" id="{BEEECA89-B774-01DC-1B4E-F94B6C3D035D}"/>
              </a:ext>
            </a:extLst>
          </p:cNvPr>
          <p:cNvSpPr txBox="1"/>
          <p:nvPr/>
        </p:nvSpPr>
        <p:spPr>
          <a:xfrm>
            <a:off x="8925385" y="2009446"/>
            <a:ext cx="2013959" cy="3728991"/>
          </a:xfrm>
          <a:prstGeom prst="rect">
            <a:avLst/>
          </a:prstGeom>
          <a:noFill/>
        </p:spPr>
        <p:txBody>
          <a:bodyPr wrap="square" rtlCol="0">
            <a:spAutoFit/>
          </a:bodyPr>
          <a:lstStyle/>
          <a:p>
            <a:pPr defTabSz="850392">
              <a:spcAft>
                <a:spcPts val="600"/>
              </a:spcAft>
            </a:pPr>
            <a:r>
              <a:rPr lang="en-US" sz="1674" i="1" kern="1200" dirty="0">
                <a:solidFill>
                  <a:schemeClr val="tx1"/>
                </a:solidFill>
                <a:latin typeface="+mn-lt"/>
                <a:ea typeface="+mn-ea"/>
                <a:cs typeface="+mn-cs"/>
              </a:rPr>
              <a:t>Created a bar chart to highlight the cities with the highest and lowest temperature in the dataset. The darkest green color referring the highest temperature &amp; the lightest green color referring the lowest temperature.</a:t>
            </a:r>
            <a:endParaRPr lang="en-IN" i="1" dirty="0"/>
          </a:p>
        </p:txBody>
      </p:sp>
      <p:sp>
        <p:nvSpPr>
          <p:cNvPr id="7" name="Rectangle: Rounded Corners 6">
            <a:extLst>
              <a:ext uri="{FF2B5EF4-FFF2-40B4-BE49-F238E27FC236}">
                <a16:creationId xmlns:a16="http://schemas.microsoft.com/office/drawing/2014/main" id="{C1F65DCE-7690-52F5-238A-12E8722FD264}"/>
              </a:ext>
            </a:extLst>
          </p:cNvPr>
          <p:cNvSpPr/>
          <p:nvPr/>
        </p:nvSpPr>
        <p:spPr>
          <a:xfrm>
            <a:off x="8850050" y="1903977"/>
            <a:ext cx="2099338" cy="390738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77340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33">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2EFC7AC-A18F-B658-F5BF-C4D27CDD5463}"/>
              </a:ext>
            </a:extLst>
          </p:cNvPr>
          <p:cNvSpPr>
            <a:spLocks noGrp="1"/>
          </p:cNvSpPr>
          <p:nvPr>
            <p:ph type="title" idx="4294967295"/>
          </p:nvPr>
        </p:nvSpPr>
        <p:spPr>
          <a:xfrm>
            <a:off x="884132" y="335640"/>
            <a:ext cx="10515600" cy="1273233"/>
          </a:xfrm>
        </p:spPr>
        <p:txBody>
          <a:bodyPr vert="horz" lIns="91440" tIns="45720" rIns="91440" bIns="45720" rtlCol="0" anchor="ctr">
            <a:normAutofit/>
          </a:bodyPr>
          <a:lstStyle/>
          <a:p>
            <a:r>
              <a:rPr lang="en-US" sz="2000" b="1" i="0" dirty="0">
                <a:effectLst/>
              </a:rPr>
              <a:t>13. Create a wind rose chart in Power BI to visualize the prevailing wind directions for a selected city.</a:t>
            </a:r>
            <a:br>
              <a:rPr lang="en-US" sz="2000" b="1" i="0" dirty="0">
                <a:effectLst/>
              </a:rPr>
            </a:br>
            <a:endParaRPr lang="en-US" sz="2000" b="1" dirty="0"/>
          </a:p>
        </p:txBody>
      </p:sp>
      <p:sp>
        <p:nvSpPr>
          <p:cNvPr id="28" name="Rectangle 27">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computer">
            <a:extLst>
              <a:ext uri="{FF2B5EF4-FFF2-40B4-BE49-F238E27FC236}">
                <a16:creationId xmlns:a16="http://schemas.microsoft.com/office/drawing/2014/main" id="{A3DC10CB-2E85-066D-4667-8A858C9C04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132" y="2184158"/>
            <a:ext cx="4021739" cy="2497536"/>
          </a:xfrm>
          <a:prstGeom prst="rect">
            <a:avLst/>
          </a:prstGeom>
        </p:spPr>
      </p:pic>
      <p:pic>
        <p:nvPicPr>
          <p:cNvPr id="7" name="Picture 6" descr="A diagram of a wind direction">
            <a:extLst>
              <a:ext uri="{FF2B5EF4-FFF2-40B4-BE49-F238E27FC236}">
                <a16:creationId xmlns:a16="http://schemas.microsoft.com/office/drawing/2014/main" id="{21589FE6-E4F7-3A1E-22D6-E4CA02DD3D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7391" y="2184158"/>
            <a:ext cx="3725739" cy="2497536"/>
          </a:xfrm>
          <a:prstGeom prst="rect">
            <a:avLst/>
          </a:prstGeom>
        </p:spPr>
      </p:pic>
      <p:pic>
        <p:nvPicPr>
          <p:cNvPr id="9" name="Picture 8" descr="A screenshot of a computer">
            <a:extLst>
              <a:ext uri="{FF2B5EF4-FFF2-40B4-BE49-F238E27FC236}">
                <a16:creationId xmlns:a16="http://schemas.microsoft.com/office/drawing/2014/main" id="{BDE8B066-313B-3321-CDA6-0C0E9E84C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6333" y="2319615"/>
            <a:ext cx="1290596" cy="2158527"/>
          </a:xfrm>
          <a:prstGeom prst="rect">
            <a:avLst/>
          </a:prstGeom>
        </p:spPr>
      </p:pic>
      <p:sp>
        <p:nvSpPr>
          <p:cNvPr id="10" name="TextBox 9">
            <a:extLst>
              <a:ext uri="{FF2B5EF4-FFF2-40B4-BE49-F238E27FC236}">
                <a16:creationId xmlns:a16="http://schemas.microsoft.com/office/drawing/2014/main" id="{772F9C51-C301-74B1-486D-EA7FD50A4D1B}"/>
              </a:ext>
            </a:extLst>
          </p:cNvPr>
          <p:cNvSpPr txBox="1"/>
          <p:nvPr/>
        </p:nvSpPr>
        <p:spPr>
          <a:xfrm>
            <a:off x="2220953" y="4963893"/>
            <a:ext cx="7651737" cy="1384353"/>
          </a:xfrm>
          <a:prstGeom prst="rect">
            <a:avLst/>
          </a:prstGeom>
          <a:noFill/>
        </p:spPr>
        <p:txBody>
          <a:bodyPr wrap="square" rtlCol="0">
            <a:spAutoFit/>
          </a:bodyPr>
          <a:lstStyle/>
          <a:p>
            <a:pPr algn="just" defTabSz="786384">
              <a:spcAft>
                <a:spcPts val="600"/>
              </a:spcAft>
            </a:pPr>
            <a:r>
              <a:rPr lang="en-US" sz="1548" i="1" kern="1200" dirty="0">
                <a:solidFill>
                  <a:schemeClr val="tx1"/>
                </a:solidFill>
                <a:latin typeface="+mn-lt"/>
                <a:ea typeface="+mn-ea"/>
                <a:cs typeface="+mn-cs"/>
              </a:rPr>
              <a:t>Unfortunately, wind rose chart was not available, so created a rose donut chart (left), also a donut chart (right) to visualize the prevailing wind directions for a selected city, Albuquerque. Filtered out the city in filter section. </a:t>
            </a:r>
          </a:p>
          <a:p>
            <a:pPr algn="just" defTabSz="786384">
              <a:spcAft>
                <a:spcPts val="600"/>
              </a:spcAft>
            </a:pPr>
            <a:endParaRPr lang="en-US" sz="1548" i="1" kern="1200" dirty="0">
              <a:solidFill>
                <a:schemeClr val="tx1"/>
              </a:solidFill>
              <a:latin typeface="+mn-lt"/>
              <a:ea typeface="+mn-ea"/>
              <a:cs typeface="+mn-cs"/>
            </a:endParaRPr>
          </a:p>
          <a:p>
            <a:pPr algn="just" defTabSz="786384">
              <a:spcAft>
                <a:spcPts val="600"/>
              </a:spcAft>
            </a:pPr>
            <a:r>
              <a:rPr lang="en-US" sz="1204" b="1" i="1" kern="1200" dirty="0">
                <a:solidFill>
                  <a:schemeClr val="tx1"/>
                </a:solidFill>
                <a:latin typeface="+mn-lt"/>
                <a:ea typeface="+mn-ea"/>
                <a:cs typeface="+mn-cs"/>
              </a:rPr>
              <a:t>Note: we can use any of this chart to visualize this condition. </a:t>
            </a:r>
            <a:endParaRPr lang="en-IN" sz="1400" b="1" i="1" dirty="0"/>
          </a:p>
        </p:txBody>
      </p:sp>
      <p:sp>
        <p:nvSpPr>
          <p:cNvPr id="11" name="Rectangle: Rounded Corners 10">
            <a:extLst>
              <a:ext uri="{FF2B5EF4-FFF2-40B4-BE49-F238E27FC236}">
                <a16:creationId xmlns:a16="http://schemas.microsoft.com/office/drawing/2014/main" id="{2AC3E69B-965E-A984-5DC6-7B3442855ADA}"/>
              </a:ext>
            </a:extLst>
          </p:cNvPr>
          <p:cNvSpPr/>
          <p:nvPr/>
        </p:nvSpPr>
        <p:spPr>
          <a:xfrm>
            <a:off x="2142308" y="4931508"/>
            <a:ext cx="7841411" cy="156365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585068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Rectangle 30">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Freeform: Shape 31">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6855473-F1C0-6F0F-F0AD-DAD04D154445}"/>
              </a:ext>
            </a:extLst>
          </p:cNvPr>
          <p:cNvSpPr>
            <a:spLocks noGrp="1"/>
          </p:cNvSpPr>
          <p:nvPr>
            <p:ph type="title" idx="4294967295"/>
          </p:nvPr>
        </p:nvSpPr>
        <p:spPr>
          <a:xfrm>
            <a:off x="838200" y="253397"/>
            <a:ext cx="10515600" cy="1273233"/>
          </a:xfrm>
        </p:spPr>
        <p:txBody>
          <a:bodyPr vert="horz" lIns="91440" tIns="45720" rIns="91440" bIns="45720" rtlCol="0" anchor="ctr">
            <a:normAutofit/>
          </a:bodyPr>
          <a:lstStyle/>
          <a:p>
            <a:r>
              <a:rPr lang="en-US" sz="2000" b="1" i="0" dirty="0">
                <a:effectLst/>
              </a:rPr>
              <a:t>14. Can you generate a Power BI heatmap illustrating the average wind speeds across cities for different months of the year?</a:t>
            </a:r>
            <a:br>
              <a:rPr lang="en-US" sz="1900" b="1" i="0" dirty="0">
                <a:effectLst/>
              </a:rPr>
            </a:br>
            <a:endParaRPr lang="en-US" sz="1900" b="1" dirty="0"/>
          </a:p>
        </p:txBody>
      </p:sp>
      <p:sp>
        <p:nvSpPr>
          <p:cNvPr id="27" name="Rectangle 26">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map of the world with blue and red spots">
            <a:extLst>
              <a:ext uri="{FF2B5EF4-FFF2-40B4-BE49-F238E27FC236}">
                <a16:creationId xmlns:a16="http://schemas.microsoft.com/office/drawing/2014/main" id="{AFE897D4-0B73-2561-F36B-2121D0235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59940"/>
            <a:ext cx="5747761" cy="3939052"/>
          </a:xfrm>
          <a:prstGeom prst="rect">
            <a:avLst/>
          </a:prstGeom>
        </p:spPr>
      </p:pic>
      <p:pic>
        <p:nvPicPr>
          <p:cNvPr id="7" name="Picture 6" descr="A screenshot of a calendar">
            <a:extLst>
              <a:ext uri="{FF2B5EF4-FFF2-40B4-BE49-F238E27FC236}">
                <a16:creationId xmlns:a16="http://schemas.microsoft.com/office/drawing/2014/main" id="{A180F4F8-1034-E282-1092-77A6CA8BA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835" y="2230518"/>
            <a:ext cx="2033805" cy="3432313"/>
          </a:xfrm>
          <a:prstGeom prst="rect">
            <a:avLst/>
          </a:prstGeom>
        </p:spPr>
      </p:pic>
      <p:sp>
        <p:nvSpPr>
          <p:cNvPr id="9" name="TextBox 8">
            <a:extLst>
              <a:ext uri="{FF2B5EF4-FFF2-40B4-BE49-F238E27FC236}">
                <a16:creationId xmlns:a16="http://schemas.microsoft.com/office/drawing/2014/main" id="{CCFD85C3-A4D4-BC6E-287B-B06A86A52E74}"/>
              </a:ext>
            </a:extLst>
          </p:cNvPr>
          <p:cNvSpPr txBox="1"/>
          <p:nvPr/>
        </p:nvSpPr>
        <p:spPr>
          <a:xfrm>
            <a:off x="9493606" y="2230517"/>
            <a:ext cx="2095100" cy="4024115"/>
          </a:xfrm>
          <a:prstGeom prst="rect">
            <a:avLst/>
          </a:prstGeom>
          <a:noFill/>
        </p:spPr>
        <p:txBody>
          <a:bodyPr wrap="square" rtlCol="0">
            <a:spAutoFit/>
          </a:bodyPr>
          <a:lstStyle/>
          <a:p>
            <a:pPr defTabSz="763707">
              <a:spcAft>
                <a:spcPts val="576"/>
              </a:spcAft>
            </a:pPr>
            <a:r>
              <a:rPr lang="en-US" sz="1503" i="1" kern="1200" dirty="0">
                <a:solidFill>
                  <a:schemeClr val="tx1"/>
                </a:solidFill>
                <a:latin typeface="+mn-lt"/>
                <a:ea typeface="+mn-ea"/>
                <a:cs typeface="+mn-cs"/>
              </a:rPr>
              <a:t>Created a heatmap to illustrating the average wind speed across cities for different months of the year. Created a slicer of Month name to show the single month (January). </a:t>
            </a:r>
            <a:r>
              <a:rPr lang="en-US" sz="1503" i="1" dirty="0"/>
              <a:t>The deepest brown color showing the maximum wind speed, and light green to dark green showing here the lowest to 2nd highest wind speed.</a:t>
            </a:r>
            <a:endParaRPr lang="en-IN" sz="1503" i="1" dirty="0"/>
          </a:p>
        </p:txBody>
      </p:sp>
      <p:sp>
        <p:nvSpPr>
          <p:cNvPr id="10" name="Rectangle: Rounded Corners 9">
            <a:extLst>
              <a:ext uri="{FF2B5EF4-FFF2-40B4-BE49-F238E27FC236}">
                <a16:creationId xmlns:a16="http://schemas.microsoft.com/office/drawing/2014/main" id="{C98B5B13-DD95-7B02-0CE5-FA15FBBF862C}"/>
              </a:ext>
            </a:extLst>
          </p:cNvPr>
          <p:cNvSpPr/>
          <p:nvPr/>
        </p:nvSpPr>
        <p:spPr>
          <a:xfrm>
            <a:off x="9389979" y="2096168"/>
            <a:ext cx="2332629" cy="424581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81562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3151B-05BB-6661-3F7B-F315A9D5606F}"/>
              </a:ext>
            </a:extLst>
          </p:cNvPr>
          <p:cNvSpPr>
            <a:spLocks noGrp="1"/>
          </p:cNvSpPr>
          <p:nvPr>
            <p:ph type="title" idx="4294967295"/>
          </p:nvPr>
        </p:nvSpPr>
        <p:spPr>
          <a:xfrm>
            <a:off x="841248" y="251312"/>
            <a:ext cx="10506456" cy="1010264"/>
          </a:xfrm>
        </p:spPr>
        <p:txBody>
          <a:bodyPr vert="horz" lIns="91440" tIns="45720" rIns="91440" bIns="45720" rtlCol="0" anchor="ctr">
            <a:normAutofit/>
          </a:bodyPr>
          <a:lstStyle/>
          <a:p>
            <a:r>
              <a:rPr lang="en-US" sz="2200" b="1" i="0" dirty="0">
                <a:effectLst/>
              </a:rPr>
              <a:t>15. Create a Power BI scatter plot to show the relationship between wind speed and air pressure for a specific city.</a:t>
            </a:r>
            <a:br>
              <a:rPr lang="en-US" sz="2200" b="1" i="0" dirty="0">
                <a:effectLst/>
              </a:rPr>
            </a:br>
            <a:endParaRPr lang="en-US" sz="2200" b="1" dirty="0"/>
          </a:p>
        </p:txBody>
      </p:sp>
      <p:sp>
        <p:nvSpPr>
          <p:cNvPr id="22" name="Rectangle 21">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 shot of a graph">
            <a:extLst>
              <a:ext uri="{FF2B5EF4-FFF2-40B4-BE49-F238E27FC236}">
                <a16:creationId xmlns:a16="http://schemas.microsoft.com/office/drawing/2014/main" id="{981612ED-2505-4938-D744-7402CAAFB0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337" y="1869608"/>
            <a:ext cx="5969886" cy="3804478"/>
          </a:xfrm>
          <a:prstGeom prst="rect">
            <a:avLst/>
          </a:prstGeom>
        </p:spPr>
      </p:pic>
      <p:pic>
        <p:nvPicPr>
          <p:cNvPr id="7" name="Picture 6" descr="A screenshot of a survey">
            <a:extLst>
              <a:ext uri="{FF2B5EF4-FFF2-40B4-BE49-F238E27FC236}">
                <a16:creationId xmlns:a16="http://schemas.microsoft.com/office/drawing/2014/main" id="{3A94BCCD-7419-BA49-379D-62B26847E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0266" y="1650222"/>
            <a:ext cx="1855758" cy="4533939"/>
          </a:xfrm>
          <a:prstGeom prst="rect">
            <a:avLst/>
          </a:prstGeom>
        </p:spPr>
      </p:pic>
      <p:sp>
        <p:nvSpPr>
          <p:cNvPr id="8" name="TextBox 7">
            <a:extLst>
              <a:ext uri="{FF2B5EF4-FFF2-40B4-BE49-F238E27FC236}">
                <a16:creationId xmlns:a16="http://schemas.microsoft.com/office/drawing/2014/main" id="{5311290E-84BF-5FAA-7158-418CB66F1D78}"/>
              </a:ext>
            </a:extLst>
          </p:cNvPr>
          <p:cNvSpPr txBox="1"/>
          <p:nvPr/>
        </p:nvSpPr>
        <p:spPr>
          <a:xfrm>
            <a:off x="9416761" y="1759367"/>
            <a:ext cx="1855758" cy="4039567"/>
          </a:xfrm>
          <a:prstGeom prst="rect">
            <a:avLst/>
          </a:prstGeom>
          <a:noFill/>
        </p:spPr>
        <p:txBody>
          <a:bodyPr wrap="square" rtlCol="0">
            <a:spAutoFit/>
          </a:bodyPr>
          <a:lstStyle/>
          <a:p>
            <a:pPr defTabSz="868680">
              <a:spcAft>
                <a:spcPts val="600"/>
              </a:spcAft>
            </a:pPr>
            <a:r>
              <a:rPr lang="en-US" sz="1710" i="1" kern="1200" dirty="0">
                <a:solidFill>
                  <a:schemeClr val="tx1"/>
                </a:solidFill>
                <a:latin typeface="+mn-lt"/>
                <a:ea typeface="+mn-ea"/>
                <a:cs typeface="+mn-cs"/>
              </a:rPr>
              <a:t>Created a scatter plot to show the relationship between wind speed and air pressure for a specific city (Chicago). Here I’ve taken the air pressure and not summarized wind speed. Created a slicer to show a specific city.</a:t>
            </a:r>
            <a:endParaRPr lang="en-IN" i="1" dirty="0"/>
          </a:p>
        </p:txBody>
      </p:sp>
      <p:sp>
        <p:nvSpPr>
          <p:cNvPr id="9" name="Rectangle: Rounded Corners 8">
            <a:extLst>
              <a:ext uri="{FF2B5EF4-FFF2-40B4-BE49-F238E27FC236}">
                <a16:creationId xmlns:a16="http://schemas.microsoft.com/office/drawing/2014/main" id="{9C0281E9-30C9-4437-B681-96F200C8FE2C}"/>
              </a:ext>
            </a:extLst>
          </p:cNvPr>
          <p:cNvSpPr/>
          <p:nvPr/>
        </p:nvSpPr>
        <p:spPr>
          <a:xfrm>
            <a:off x="9343882" y="1650222"/>
            <a:ext cx="1928637" cy="42532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i="1" dirty="0"/>
          </a:p>
        </p:txBody>
      </p:sp>
    </p:spTree>
    <p:extLst>
      <p:ext uri="{BB962C8B-B14F-4D97-AF65-F5344CB8AC3E}">
        <p14:creationId xmlns:p14="http://schemas.microsoft.com/office/powerpoint/2010/main" val="37659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681D3-D06D-761F-38AA-82F4189E57C3}"/>
              </a:ext>
            </a:extLst>
          </p:cNvPr>
          <p:cNvSpPr>
            <a:spLocks noGrp="1"/>
          </p:cNvSpPr>
          <p:nvPr>
            <p:ph type="title" idx="4294967295"/>
          </p:nvPr>
        </p:nvSpPr>
        <p:spPr>
          <a:xfrm>
            <a:off x="2200629" y="-164378"/>
            <a:ext cx="9330781" cy="1179513"/>
          </a:xfrm>
        </p:spPr>
        <p:txBody>
          <a:bodyPr/>
          <a:lstStyle/>
          <a:p>
            <a:r>
              <a:rPr lang="en-US" sz="4000" b="1" u="sng" dirty="0"/>
              <a:t>Weather Analysis Dashboard</a:t>
            </a:r>
            <a:endParaRPr lang="en-IN" sz="4000" b="1" u="sng" dirty="0"/>
          </a:p>
        </p:txBody>
      </p:sp>
      <p:pic>
        <p:nvPicPr>
          <p:cNvPr id="7" name="Picture 6" descr="A screenshot of a weather analysis dashboard">
            <a:extLst>
              <a:ext uri="{FF2B5EF4-FFF2-40B4-BE49-F238E27FC236}">
                <a16:creationId xmlns:a16="http://schemas.microsoft.com/office/drawing/2014/main" id="{5778282A-1F97-D6E1-F566-1B7A23283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509" y="935789"/>
            <a:ext cx="11027975" cy="54676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37190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2850A-97D8-AF9F-3661-D7F9365F6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9DB6D2-EAA7-38FC-053C-66E8DB3BC729}"/>
              </a:ext>
            </a:extLst>
          </p:cNvPr>
          <p:cNvSpPr>
            <a:spLocks noGrp="1"/>
          </p:cNvSpPr>
          <p:nvPr>
            <p:ph type="title" idx="4294967295"/>
          </p:nvPr>
        </p:nvSpPr>
        <p:spPr>
          <a:xfrm>
            <a:off x="1088378" y="-103764"/>
            <a:ext cx="11157097" cy="1179513"/>
          </a:xfrm>
        </p:spPr>
        <p:txBody>
          <a:bodyPr/>
          <a:lstStyle/>
          <a:p>
            <a:r>
              <a:rPr lang="en-US" sz="3200" b="1" u="sng" dirty="0"/>
              <a:t>Temperature &amp; Humidity Analysis Dashboard</a:t>
            </a:r>
            <a:endParaRPr lang="en-IN" sz="3200" b="1" u="sng" dirty="0"/>
          </a:p>
        </p:txBody>
      </p:sp>
      <p:pic>
        <p:nvPicPr>
          <p:cNvPr id="4" name="Picture 3" descr="A screenshot of a weather forecast dashboard">
            <a:extLst>
              <a:ext uri="{FF2B5EF4-FFF2-40B4-BE49-F238E27FC236}">
                <a16:creationId xmlns:a16="http://schemas.microsoft.com/office/drawing/2014/main" id="{C82963F6-10F8-E8CD-25D3-EBA70E9451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420" y="1075749"/>
            <a:ext cx="10855159" cy="52036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36296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33CE4-1119-307E-81E0-3CE0400872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3C7C8-8836-B51C-D02B-0AF1D6173477}"/>
              </a:ext>
            </a:extLst>
          </p:cNvPr>
          <p:cNvSpPr>
            <a:spLocks noGrp="1"/>
          </p:cNvSpPr>
          <p:nvPr>
            <p:ph type="title" idx="4294967295"/>
          </p:nvPr>
        </p:nvSpPr>
        <p:spPr>
          <a:xfrm>
            <a:off x="1996000" y="0"/>
            <a:ext cx="8377896" cy="1179513"/>
          </a:xfrm>
        </p:spPr>
        <p:txBody>
          <a:bodyPr/>
          <a:lstStyle/>
          <a:p>
            <a:r>
              <a:rPr lang="en-US" sz="3200" b="1" u="sng" dirty="0"/>
              <a:t>Wind &amp; Pressure Analysis Dashboard</a:t>
            </a:r>
            <a:endParaRPr lang="en-IN" sz="3200" b="1" u="sng" dirty="0"/>
          </a:p>
        </p:txBody>
      </p:sp>
      <p:pic>
        <p:nvPicPr>
          <p:cNvPr id="5" name="Picture 4" descr="A screenshot of a weather forecast dashboard">
            <a:extLst>
              <a:ext uri="{FF2B5EF4-FFF2-40B4-BE49-F238E27FC236}">
                <a16:creationId xmlns:a16="http://schemas.microsoft.com/office/drawing/2014/main" id="{1BD783E8-77AC-138A-DD4C-75E451F53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071" y="1179514"/>
            <a:ext cx="10700085" cy="51945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14275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A3CA4-5918-4BE7-1290-2966032434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45AA9E-37C5-EDB1-CC5D-3CDAA8134A0B}"/>
              </a:ext>
            </a:extLst>
          </p:cNvPr>
          <p:cNvSpPr>
            <a:spLocks noGrp="1"/>
          </p:cNvSpPr>
          <p:nvPr>
            <p:ph type="title" idx="4294967295"/>
          </p:nvPr>
        </p:nvSpPr>
        <p:spPr>
          <a:xfrm>
            <a:off x="-632327" y="-101600"/>
            <a:ext cx="13456653" cy="1179513"/>
          </a:xfrm>
        </p:spPr>
        <p:txBody>
          <a:bodyPr/>
          <a:lstStyle/>
          <a:p>
            <a:pPr algn="ctr"/>
            <a:r>
              <a:rPr lang="en-US" sz="3200" b="1" u="sng" dirty="0"/>
              <a:t>Latitude, Longitude &amp; Weather Analysis Dashboard</a:t>
            </a:r>
            <a:endParaRPr lang="en-IN" sz="3200" b="1" u="sng" dirty="0"/>
          </a:p>
        </p:txBody>
      </p:sp>
      <p:pic>
        <p:nvPicPr>
          <p:cNvPr id="4" name="Picture 3" descr="A screenshot of a computer">
            <a:extLst>
              <a:ext uri="{FF2B5EF4-FFF2-40B4-BE49-F238E27FC236}">
                <a16:creationId xmlns:a16="http://schemas.microsoft.com/office/drawing/2014/main" id="{613F7AC2-3D28-25A0-9538-FEE59808F7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420" y="1121777"/>
            <a:ext cx="10855158" cy="53592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75080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4" name="Picture 13" descr="Women in matching clothes">
            <a:extLst>
              <a:ext uri="{FF2B5EF4-FFF2-40B4-BE49-F238E27FC236}">
                <a16:creationId xmlns:a16="http://schemas.microsoft.com/office/drawing/2014/main" id="{338299EC-80E5-41BC-8ACF-34B50A7D6A86}"/>
              </a:ext>
            </a:extLst>
          </p:cNvPr>
          <p:cNvPicPr>
            <a:picLocks noChangeAspect="1"/>
          </p:cNvPicPr>
          <p:nvPr/>
        </p:nvPicPr>
        <p:blipFill rotWithShape="1">
          <a:blip r:embed="rId2">
            <a:alphaModFix amt="40000"/>
          </a:blip>
          <a:srcRect t="21053"/>
          <a:stretch/>
        </p:blipFill>
        <p:spPr>
          <a:xfrm>
            <a:off x="20" y="10704"/>
            <a:ext cx="12191979" cy="6857990"/>
          </a:xfrm>
          <a:prstGeom prst="rect">
            <a:avLst/>
          </a:prstGeom>
        </p:spPr>
      </p:pic>
      <p:sp>
        <p:nvSpPr>
          <p:cNvPr id="2" name="Title 1">
            <a:extLst>
              <a:ext uri="{FF2B5EF4-FFF2-40B4-BE49-F238E27FC236}">
                <a16:creationId xmlns:a16="http://schemas.microsoft.com/office/drawing/2014/main" id="{33988E30-E073-88B9-8C9C-A3D81B3C6886}"/>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Introduction of data</a:t>
            </a:r>
            <a:endParaRPr lang="en-IN" sz="6000" dirty="0">
              <a:solidFill>
                <a:srgbClr val="FFFFFF"/>
              </a:solidFill>
            </a:endParaRPr>
          </a:p>
        </p:txBody>
      </p:sp>
      <p:sp>
        <p:nvSpPr>
          <p:cNvPr id="58" name="Rectangle 57">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BB57B96-F297-0B83-B479-ECAA6A6FA4C0}"/>
              </a:ext>
            </a:extLst>
          </p:cNvPr>
          <p:cNvSpPr>
            <a:spLocks noGrp="1"/>
          </p:cNvSpPr>
          <p:nvPr>
            <p:ph idx="1"/>
          </p:nvPr>
        </p:nvSpPr>
        <p:spPr>
          <a:xfrm>
            <a:off x="841248" y="3337269"/>
            <a:ext cx="10509504" cy="2905686"/>
          </a:xfrm>
        </p:spPr>
        <p:txBody>
          <a:bodyPr>
            <a:normAutofit/>
          </a:bodyPr>
          <a:lstStyle/>
          <a:p>
            <a:pPr marL="0" indent="0">
              <a:buNone/>
            </a:pPr>
            <a:r>
              <a:rPr lang="en-US" sz="1900" b="0" i="0" dirty="0">
                <a:solidFill>
                  <a:srgbClr val="FFFFFF"/>
                </a:solidFill>
                <a:effectLst/>
                <a:latin typeface="Söhne"/>
              </a:rPr>
              <a:t>This weather analysis dataset compiles a comprehensive range of meteorological parameters, including temperature, precipitation, wind speed, and atmospheric pressure, providing a thorough examination of weather patterns over time and space. With its detailed insights, it serves as a vital tool for researchers, policymakers, and industries seeking to understand and adapt to changing climate conditions. By leveraging this data, stakeholders can make informed decisions in areas such as agriculture, infrastructure planning, and emergency response, ultimately enhancing resilience and sustainability in the face of climate variability and extremes.</a:t>
            </a:r>
            <a:endParaRPr lang="en-US" sz="1900" dirty="0">
              <a:solidFill>
                <a:srgbClr val="FFFFFF"/>
              </a:solidFill>
            </a:endParaRPr>
          </a:p>
        </p:txBody>
      </p:sp>
    </p:spTree>
    <p:extLst>
      <p:ext uri="{BB962C8B-B14F-4D97-AF65-F5344CB8AC3E}">
        <p14:creationId xmlns:p14="http://schemas.microsoft.com/office/powerpoint/2010/main" val="4129397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Question mark on green pastel background">
            <a:extLst>
              <a:ext uri="{FF2B5EF4-FFF2-40B4-BE49-F238E27FC236}">
                <a16:creationId xmlns:a16="http://schemas.microsoft.com/office/drawing/2014/main" id="{7B41CA6B-77C1-A7C7-AD38-7245E0E42F08}"/>
              </a:ext>
            </a:extLst>
          </p:cNvPr>
          <p:cNvPicPr>
            <a:picLocks noChangeAspect="1"/>
          </p:cNvPicPr>
          <p:nvPr/>
        </p:nvPicPr>
        <p:blipFill rotWithShape="1">
          <a:blip r:embed="rId2"/>
          <a:srcRect l="5200"/>
          <a:stretch/>
        </p:blipFill>
        <p:spPr>
          <a:xfrm>
            <a:off x="3523488" y="10"/>
            <a:ext cx="8668512" cy="6857990"/>
          </a:xfrm>
          <a:prstGeom prst="rect">
            <a:avLst/>
          </a:prstGeom>
        </p:spPr>
      </p:pic>
      <p:sp>
        <p:nvSpPr>
          <p:cNvPr id="15" name="Rectangle 14">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327F4C-4ACA-98C9-9910-0BC96543C519}"/>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700" dirty="0">
                <a:solidFill>
                  <a:schemeClr val="bg1"/>
                </a:solidFill>
              </a:rPr>
              <a:t>Understanding &amp; Solving EDA questions</a:t>
            </a:r>
          </a:p>
        </p:txBody>
      </p:sp>
      <p:sp>
        <p:nvSpPr>
          <p:cNvPr id="3" name="Content Placeholder 2">
            <a:extLst>
              <a:ext uri="{FF2B5EF4-FFF2-40B4-BE49-F238E27FC236}">
                <a16:creationId xmlns:a16="http://schemas.microsoft.com/office/drawing/2014/main" id="{4F86FDB2-AFA8-785B-0FDE-78B00C8CF6A1}"/>
              </a:ext>
            </a:extLst>
          </p:cNvPr>
          <p:cNvSpPr>
            <a:spLocks noGrp="1"/>
          </p:cNvSpPr>
          <p:nvPr>
            <p:ph idx="1"/>
          </p:nvPr>
        </p:nvSpPr>
        <p:spPr>
          <a:xfrm>
            <a:off x="468530" y="4851532"/>
            <a:ext cx="4023359" cy="1208141"/>
          </a:xfrm>
        </p:spPr>
        <p:txBody>
          <a:bodyPr vert="horz" lIns="91440" tIns="45720" rIns="91440" bIns="45720" rtlCol="0">
            <a:normAutofit/>
          </a:bodyPr>
          <a:lstStyle/>
          <a:p>
            <a:pPr marL="0" indent="0">
              <a:buNone/>
            </a:pPr>
            <a:r>
              <a:rPr lang="en-US" sz="1400" b="0" i="1" dirty="0">
                <a:solidFill>
                  <a:schemeClr val="bg1"/>
                </a:solidFill>
                <a:effectLst/>
                <a:latin typeface="Söhne"/>
              </a:rPr>
              <a:t>To gain a comprehensive understanding of the dataset, I delved into 15 exploratory data analysis (EDA) questions. Let's explore them thoroughly.</a:t>
            </a:r>
            <a:endParaRPr lang="en-US" sz="2000" i="1" dirty="0">
              <a:solidFill>
                <a:schemeClr val="bg1"/>
              </a:solidFill>
            </a:endParaRP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7771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8D0C-4FC0-BDA5-F674-0C3C3B988132}"/>
              </a:ext>
            </a:extLst>
          </p:cNvPr>
          <p:cNvSpPr>
            <a:spLocks noGrp="1"/>
          </p:cNvSpPr>
          <p:nvPr>
            <p:ph type="title" idx="4294967295"/>
          </p:nvPr>
        </p:nvSpPr>
        <p:spPr>
          <a:xfrm>
            <a:off x="680621" y="229435"/>
            <a:ext cx="10506075" cy="1011238"/>
          </a:xfrm>
        </p:spPr>
        <p:txBody>
          <a:bodyPr vert="horz" lIns="91440" tIns="45720" rIns="91440" bIns="45720" rtlCol="0" anchor="ctr">
            <a:normAutofit/>
          </a:bodyPr>
          <a:lstStyle/>
          <a:p>
            <a:r>
              <a:rPr lang="en-US" sz="2500" b="1" dirty="0"/>
              <a:t>1. Are there any countries with cities located at extreme latitudes, and how might this impact their climate?</a:t>
            </a:r>
          </a:p>
        </p:txBody>
      </p:sp>
      <p:pic>
        <p:nvPicPr>
          <p:cNvPr id="5" name="Picture 4" descr="A screenshot of a computer code">
            <a:extLst>
              <a:ext uri="{FF2B5EF4-FFF2-40B4-BE49-F238E27FC236}">
                <a16:creationId xmlns:a16="http://schemas.microsoft.com/office/drawing/2014/main" id="{A2FC0B86-F101-ED12-A4BA-EC5BA34C2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23138"/>
            <a:ext cx="4150895" cy="26059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BF057199-3FE0-90B4-2879-60572A4DF0D7}"/>
              </a:ext>
            </a:extLst>
          </p:cNvPr>
          <p:cNvSpPr txBox="1"/>
          <p:nvPr/>
        </p:nvSpPr>
        <p:spPr>
          <a:xfrm>
            <a:off x="838200" y="4490715"/>
            <a:ext cx="10506456" cy="1755032"/>
          </a:xfrm>
          <a:prstGeom prst="rect">
            <a:avLst/>
          </a:prstGeom>
          <a:noFill/>
        </p:spPr>
        <p:txBody>
          <a:bodyPr wrap="square" rtlCol="0">
            <a:spAutoFit/>
          </a:bodyPr>
          <a:lstStyle/>
          <a:p>
            <a:pPr marL="285750" indent="-285750" algn="just" defTabSz="841248">
              <a:spcAft>
                <a:spcPts val="600"/>
              </a:spcAft>
              <a:buFont typeface="Wingdings" panose="05000000000000000000" pitchFamily="2" charset="2"/>
              <a:buChar char="q"/>
            </a:pPr>
            <a:r>
              <a:rPr lang="en-US" sz="1472" kern="1200" dirty="0">
                <a:solidFill>
                  <a:schemeClr val="tx1"/>
                </a:solidFill>
                <a:latin typeface="+mn-lt"/>
                <a:ea typeface="+mn-ea"/>
                <a:cs typeface="+mn-cs"/>
              </a:rPr>
              <a:t>A latitude above 60 degrees North is often considered to be an extreme northern latitude or Extreme maximum latitude. Some cities like, Iqaluit, Canada (63.7°N), Troms, Norway (69.6°N), Yakutsk, Russia (62.0°N), Fairbanks, Alaska ( 64.8° N) situated in extreme North hemisphere, These cities witnessing a polar night, extreme cold snaps, mostly snowfall, wind speeds can reach more than 40 km/h,  more than avg -40 degree K in winter.</a:t>
            </a:r>
          </a:p>
          <a:p>
            <a:pPr marL="285750" indent="-285750" algn="just" defTabSz="841248">
              <a:spcAft>
                <a:spcPts val="600"/>
              </a:spcAft>
              <a:buFont typeface="Wingdings" panose="05000000000000000000" pitchFamily="2" charset="2"/>
              <a:buChar char="q"/>
            </a:pPr>
            <a:r>
              <a:rPr lang="en-US" sz="1472" kern="1200" dirty="0">
                <a:solidFill>
                  <a:schemeClr val="tx1"/>
                </a:solidFill>
                <a:latin typeface="+mn-lt"/>
                <a:ea typeface="+mn-ea"/>
                <a:cs typeface="+mn-cs"/>
              </a:rPr>
              <a:t>A latitude below -60 degrees South is considered an extreme southern latitude or Extreme minimum latitude. Cities like, Ushuaia, Argentina (54.8°S), McMurdo Station, Antarctica (77.8°S) situated in extreme South hemisphere. Witness of wind speed 100 km/h, avg -28 degree c temperature through the year.</a:t>
            </a:r>
            <a:endParaRPr lang="en-IN" sz="1600" dirty="0"/>
          </a:p>
        </p:txBody>
      </p:sp>
      <p:sp>
        <p:nvSpPr>
          <p:cNvPr id="7" name="Rectangle: Rounded Corners 6">
            <a:extLst>
              <a:ext uri="{FF2B5EF4-FFF2-40B4-BE49-F238E27FC236}">
                <a16:creationId xmlns:a16="http://schemas.microsoft.com/office/drawing/2014/main" id="{409BE613-3835-B604-094D-EE76CC099A10}"/>
              </a:ext>
            </a:extLst>
          </p:cNvPr>
          <p:cNvSpPr/>
          <p:nvPr/>
        </p:nvSpPr>
        <p:spPr>
          <a:xfrm>
            <a:off x="714649" y="4411579"/>
            <a:ext cx="10753558" cy="208012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9" name="Table 8">
            <a:extLst>
              <a:ext uri="{FF2B5EF4-FFF2-40B4-BE49-F238E27FC236}">
                <a16:creationId xmlns:a16="http://schemas.microsoft.com/office/drawing/2014/main" id="{AA65E670-F6AD-2236-65CE-7BEDCEF47FB6}"/>
              </a:ext>
            </a:extLst>
          </p:cNvPr>
          <p:cNvGraphicFramePr>
            <a:graphicFrameLocks noGrp="1"/>
          </p:cNvGraphicFramePr>
          <p:nvPr>
            <p:extLst>
              <p:ext uri="{D42A27DB-BD31-4B8C-83A1-F6EECF244321}">
                <p14:modId xmlns:p14="http://schemas.microsoft.com/office/powerpoint/2010/main" val="3982993256"/>
              </p:ext>
            </p:extLst>
          </p:nvPr>
        </p:nvGraphicFramePr>
        <p:xfrm>
          <a:off x="5606380" y="1566050"/>
          <a:ext cx="5665873" cy="2396351"/>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733051">
                  <a:extLst>
                    <a:ext uri="{9D8B030D-6E8A-4147-A177-3AD203B41FA5}">
                      <a16:colId xmlns:a16="http://schemas.microsoft.com/office/drawing/2014/main" val="1446838552"/>
                    </a:ext>
                  </a:extLst>
                </a:gridCol>
                <a:gridCol w="748323">
                  <a:extLst>
                    <a:ext uri="{9D8B030D-6E8A-4147-A177-3AD203B41FA5}">
                      <a16:colId xmlns:a16="http://schemas.microsoft.com/office/drawing/2014/main" val="3357921928"/>
                    </a:ext>
                  </a:extLst>
                </a:gridCol>
                <a:gridCol w="809410">
                  <a:extLst>
                    <a:ext uri="{9D8B030D-6E8A-4147-A177-3AD203B41FA5}">
                      <a16:colId xmlns:a16="http://schemas.microsoft.com/office/drawing/2014/main" val="200949879"/>
                    </a:ext>
                  </a:extLst>
                </a:gridCol>
                <a:gridCol w="1191208">
                  <a:extLst>
                    <a:ext uri="{9D8B030D-6E8A-4147-A177-3AD203B41FA5}">
                      <a16:colId xmlns:a16="http://schemas.microsoft.com/office/drawing/2014/main" val="1167218566"/>
                    </a:ext>
                  </a:extLst>
                </a:gridCol>
                <a:gridCol w="2183881">
                  <a:extLst>
                    <a:ext uri="{9D8B030D-6E8A-4147-A177-3AD203B41FA5}">
                      <a16:colId xmlns:a16="http://schemas.microsoft.com/office/drawing/2014/main" val="2242229963"/>
                    </a:ext>
                  </a:extLst>
                </a:gridCol>
              </a:tblGrid>
              <a:tr h="274391">
                <a:tc>
                  <a:txBody>
                    <a:bodyPr/>
                    <a:lstStyle/>
                    <a:p>
                      <a:pPr algn="ctr" fontAlgn="b"/>
                      <a:r>
                        <a:rPr lang="en-IN" sz="1100" u="none" strike="noStrike" dirty="0">
                          <a:effectLst/>
                        </a:rPr>
                        <a:t>Country</a:t>
                      </a:r>
                      <a:endParaRPr lang="en-IN" sz="1100" b="1" i="0" u="none" strike="noStrike" dirty="0">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IN" sz="1100" u="none" strike="noStrike" dirty="0">
                          <a:effectLst/>
                        </a:rPr>
                        <a:t>City_id</a:t>
                      </a:r>
                      <a:endParaRPr lang="en-IN" sz="1100" b="1" i="0" u="none" strike="noStrike" dirty="0">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ctr" fontAlgn="b"/>
                      <a:r>
                        <a:rPr lang="en-IN" sz="1100" u="none" strike="noStrike" dirty="0">
                          <a:effectLst/>
                        </a:rPr>
                        <a:t>City</a:t>
                      </a:r>
                      <a:endParaRPr lang="en-IN" sz="1100" b="1" i="0" u="none" strike="noStrike" dirty="0">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ctr" fontAlgn="b"/>
                      <a:r>
                        <a:rPr lang="en-IN" sz="1100" u="none" strike="noStrike" dirty="0">
                          <a:effectLst/>
                        </a:rPr>
                        <a:t>max_latitude</a:t>
                      </a:r>
                      <a:endParaRPr lang="en-IN" sz="1100" b="1" i="0" u="none" strike="noStrike" dirty="0">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ctr" fontAlgn="b"/>
                      <a:r>
                        <a:rPr lang="en-IN" sz="1100" u="none" strike="noStrike" dirty="0">
                          <a:effectLst/>
                        </a:rPr>
                        <a:t>weather_description</a:t>
                      </a:r>
                      <a:endParaRPr lang="en-IN" sz="1100" b="1" i="0" u="none" strike="noStrike" dirty="0">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96216168"/>
                  </a:ext>
                </a:extLst>
              </a:tr>
              <a:tr h="265245">
                <a:tc>
                  <a:txBody>
                    <a:bodyPr/>
                    <a:lstStyle/>
                    <a:p>
                      <a:pPr algn="ctr" fontAlgn="b"/>
                      <a:r>
                        <a:rPr lang="en-IN" sz="1100" u="none" strike="noStrike">
                          <a:effectLst/>
                        </a:rPr>
                        <a:t>Canada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49.24966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mist</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47778408"/>
                  </a:ext>
                </a:extLst>
              </a:tr>
              <a:tr h="265245">
                <a:tc>
                  <a:txBody>
                    <a:bodyPr/>
                    <a:lstStyle/>
                    <a:p>
                      <a:pPr algn="ctr" fontAlgn="b"/>
                      <a:r>
                        <a:rPr lang="en-IN" sz="1100" u="none" strike="noStrike">
                          <a:effectLst/>
                        </a:rPr>
                        <a:t>Canada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49.24966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32982824"/>
                  </a:ext>
                </a:extLst>
              </a:tr>
              <a:tr h="265245">
                <a:tc>
                  <a:txBody>
                    <a:bodyPr/>
                    <a:lstStyle/>
                    <a:p>
                      <a:pPr algn="ctr" fontAlgn="b"/>
                      <a:r>
                        <a:rPr lang="en-IN" sz="1100" u="none" strike="noStrike">
                          <a:effectLst/>
                        </a:rPr>
                        <a:t>Canada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49.24966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sky is clear</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08430115"/>
                  </a:ext>
                </a:extLst>
              </a:tr>
              <a:tr h="265245">
                <a:tc>
                  <a:txBody>
                    <a:bodyPr/>
                    <a:lstStyle/>
                    <a:p>
                      <a:pPr algn="ctr" fontAlgn="b"/>
                      <a:r>
                        <a:rPr lang="en-IN" sz="1100" u="none" strike="noStrike">
                          <a:effectLst/>
                        </a:rPr>
                        <a:t>Canada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49.24966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91246569"/>
                  </a:ext>
                </a:extLst>
              </a:tr>
              <a:tr h="265245">
                <a:tc>
                  <a:txBody>
                    <a:bodyPr/>
                    <a:lstStyle/>
                    <a:p>
                      <a:pPr algn="ctr" fontAlgn="b"/>
                      <a:r>
                        <a:rPr lang="en-IN" sz="1100" u="none" strike="noStrike">
                          <a:effectLst/>
                        </a:rPr>
                        <a:t>Canada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49.24966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few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7504213"/>
                  </a:ext>
                </a:extLst>
              </a:tr>
              <a:tr h="265245">
                <a:tc>
                  <a:txBody>
                    <a:bodyPr/>
                    <a:lstStyle/>
                    <a:p>
                      <a:pPr algn="ctr" fontAlgn="b"/>
                      <a:r>
                        <a:rPr lang="en-IN" sz="1100" u="none" strike="noStrike">
                          <a:effectLst/>
                        </a:rPr>
                        <a:t>Canada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49.24966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fog</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58136137"/>
                  </a:ext>
                </a:extLst>
              </a:tr>
              <a:tr h="265245">
                <a:tc>
                  <a:txBody>
                    <a:bodyPr/>
                    <a:lstStyle/>
                    <a:p>
                      <a:pPr algn="ctr" fontAlgn="b"/>
                      <a:r>
                        <a:rPr lang="en-IN" sz="1100" u="none" strike="noStrike">
                          <a:effectLst/>
                        </a:rPr>
                        <a:t>Canada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49.24966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ctr" fontAlgn="b"/>
                      <a:r>
                        <a:rPr lang="en-IN" sz="1100" u="none" strike="noStrike">
                          <a:effectLst/>
                        </a:rPr>
                        <a:t>overcast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71611444"/>
                  </a:ext>
                </a:extLst>
              </a:tr>
              <a:tr h="265245">
                <a:tc>
                  <a:txBody>
                    <a:bodyPr/>
                    <a:lstStyle/>
                    <a:p>
                      <a:pPr algn="ctr" fontAlgn="b"/>
                      <a:r>
                        <a:rPr lang="en-IN" sz="1100" u="none" strike="noStrike" dirty="0">
                          <a:effectLst/>
                        </a:rPr>
                        <a:t>Canada</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ctr" fontAlgn="b"/>
                      <a:r>
                        <a:rPr lang="en-IN" sz="1100" u="none" strike="noStrike">
                          <a:effectLst/>
                        </a:rPr>
                        <a:t>49.24966</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ctr" fontAlgn="b"/>
                      <a:r>
                        <a:rPr lang="en-IN" sz="1100" u="none" strike="noStrike" dirty="0">
                          <a:effectLst/>
                        </a:rPr>
                        <a:t>light intensity shower rain</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4047619"/>
                  </a:ext>
                </a:extLst>
              </a:tr>
            </a:tbl>
          </a:graphicData>
        </a:graphic>
      </p:graphicFrame>
    </p:spTree>
    <p:extLst>
      <p:ext uri="{BB962C8B-B14F-4D97-AF65-F5344CB8AC3E}">
        <p14:creationId xmlns:p14="http://schemas.microsoft.com/office/powerpoint/2010/main" val="736921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E5FA-2201-B311-2756-C27B91589CF1}"/>
              </a:ext>
            </a:extLst>
          </p:cNvPr>
          <p:cNvSpPr>
            <a:spLocks noGrp="1"/>
          </p:cNvSpPr>
          <p:nvPr>
            <p:ph type="title" idx="4294967295"/>
          </p:nvPr>
        </p:nvSpPr>
        <p:spPr>
          <a:xfrm>
            <a:off x="287040" y="-50876"/>
            <a:ext cx="11561523" cy="1087817"/>
          </a:xfrm>
        </p:spPr>
        <p:txBody>
          <a:bodyPr>
            <a:noAutofit/>
          </a:bodyPr>
          <a:lstStyle/>
          <a:p>
            <a:pPr algn="just"/>
            <a:r>
              <a:rPr lang="en-US" sz="2000" b="1" dirty="0"/>
              <a:t>2. Can you identify any clusters of cities with similar latitude and longitude values? What factors might explain these clusters?</a:t>
            </a:r>
            <a:endParaRPr lang="en-IN" sz="2000" b="1" dirty="0"/>
          </a:p>
        </p:txBody>
      </p:sp>
      <p:pic>
        <p:nvPicPr>
          <p:cNvPr id="5" name="Picture 4" descr="A screen shot of a computer code">
            <a:extLst>
              <a:ext uri="{FF2B5EF4-FFF2-40B4-BE49-F238E27FC236}">
                <a16:creationId xmlns:a16="http://schemas.microsoft.com/office/drawing/2014/main" id="{E0D02352-4CCA-D096-27D9-9D6A6546EF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388" y="1036941"/>
            <a:ext cx="3082232" cy="29415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screenshot of a computer code&#10;&#10;Description automatically generated">
            <a:extLst>
              <a:ext uri="{FF2B5EF4-FFF2-40B4-BE49-F238E27FC236}">
                <a16:creationId xmlns:a16="http://schemas.microsoft.com/office/drawing/2014/main" id="{05AF33AA-F749-8E0B-8330-8F9AAF47CD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0486" y="1036941"/>
            <a:ext cx="2919211" cy="29415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286D2054-B452-C9D4-19D7-A9F7B8A4B4DC}"/>
              </a:ext>
            </a:extLst>
          </p:cNvPr>
          <p:cNvSpPr txBox="1"/>
          <p:nvPr/>
        </p:nvSpPr>
        <p:spPr>
          <a:xfrm>
            <a:off x="5700733" y="4346380"/>
            <a:ext cx="6239175" cy="2092881"/>
          </a:xfrm>
          <a:prstGeom prst="rect">
            <a:avLst/>
          </a:prstGeom>
          <a:noFill/>
        </p:spPr>
        <p:txBody>
          <a:bodyPr wrap="square" rtlCol="0">
            <a:spAutoFit/>
          </a:bodyPr>
          <a:lstStyle/>
          <a:p>
            <a:r>
              <a:rPr lang="en-IN" b="1" dirty="0"/>
              <a:t>Noticeable facts – </a:t>
            </a:r>
          </a:p>
          <a:p>
            <a:pPr marL="285750" indent="-285750">
              <a:buFont typeface="Arial" panose="020B0604020202020204" pitchFamily="34" charset="0"/>
              <a:buChar char="•"/>
            </a:pPr>
            <a:r>
              <a:rPr lang="en-US" sz="1400" dirty="0"/>
              <a:t>Cities at similar latitudes often experience similar climate patterns, which can influence their development and infrastructure.</a:t>
            </a:r>
          </a:p>
          <a:p>
            <a:pPr marL="285750" indent="-285750">
              <a:buFont typeface="Arial" panose="020B0604020202020204" pitchFamily="34" charset="0"/>
              <a:buChar char="•"/>
            </a:pPr>
            <a:r>
              <a:rPr lang="en-US" sz="1400" dirty="0"/>
              <a:t>Similar economic activities, such as agriculture, industry, or technology, may attract cities to specific regions.</a:t>
            </a:r>
          </a:p>
          <a:p>
            <a:pPr marL="285750" indent="-285750">
              <a:buFont typeface="Arial" panose="020B0604020202020204" pitchFamily="34" charset="0"/>
              <a:buChar char="•"/>
            </a:pPr>
            <a:r>
              <a:rPr lang="en-US" sz="1400" dirty="0"/>
              <a:t>Proximity to major transportation routes, such as highways, railways, or airports, can influence the development and connectivity of cities.</a:t>
            </a:r>
          </a:p>
          <a:p>
            <a:pPr marL="285750" indent="-285750">
              <a:buFont typeface="Arial" panose="020B0604020202020204" pitchFamily="34" charset="0"/>
              <a:buChar char="•"/>
            </a:pPr>
            <a:r>
              <a:rPr lang="en-US" sz="1400" dirty="0"/>
              <a:t>Cultural and political factors can play a role in the development and clustering of cities.</a:t>
            </a:r>
            <a:endParaRPr lang="en-IN" sz="1400" dirty="0"/>
          </a:p>
        </p:txBody>
      </p:sp>
      <p:graphicFrame>
        <p:nvGraphicFramePr>
          <p:cNvPr id="3" name="Table 2">
            <a:extLst>
              <a:ext uri="{FF2B5EF4-FFF2-40B4-BE49-F238E27FC236}">
                <a16:creationId xmlns:a16="http://schemas.microsoft.com/office/drawing/2014/main" id="{87B8B80A-4183-4F65-B9A8-42D1DEBDAA52}"/>
              </a:ext>
            </a:extLst>
          </p:cNvPr>
          <p:cNvGraphicFramePr>
            <a:graphicFrameLocks noGrp="1"/>
          </p:cNvGraphicFramePr>
          <p:nvPr>
            <p:extLst>
              <p:ext uri="{D42A27DB-BD31-4B8C-83A1-F6EECF244321}">
                <p14:modId xmlns:p14="http://schemas.microsoft.com/office/powerpoint/2010/main" val="3959145068"/>
              </p:ext>
            </p:extLst>
          </p:nvPr>
        </p:nvGraphicFramePr>
        <p:xfrm>
          <a:off x="433590" y="970552"/>
          <a:ext cx="4993105" cy="393827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891626">
                  <a:extLst>
                    <a:ext uri="{9D8B030D-6E8A-4147-A177-3AD203B41FA5}">
                      <a16:colId xmlns:a16="http://schemas.microsoft.com/office/drawing/2014/main" val="616867839"/>
                    </a:ext>
                  </a:extLst>
                </a:gridCol>
                <a:gridCol w="891626">
                  <a:extLst>
                    <a:ext uri="{9D8B030D-6E8A-4147-A177-3AD203B41FA5}">
                      <a16:colId xmlns:a16="http://schemas.microsoft.com/office/drawing/2014/main" val="1743076237"/>
                    </a:ext>
                  </a:extLst>
                </a:gridCol>
                <a:gridCol w="891626">
                  <a:extLst>
                    <a:ext uri="{9D8B030D-6E8A-4147-A177-3AD203B41FA5}">
                      <a16:colId xmlns:a16="http://schemas.microsoft.com/office/drawing/2014/main" val="618041514"/>
                    </a:ext>
                  </a:extLst>
                </a:gridCol>
                <a:gridCol w="1034287">
                  <a:extLst>
                    <a:ext uri="{9D8B030D-6E8A-4147-A177-3AD203B41FA5}">
                      <a16:colId xmlns:a16="http://schemas.microsoft.com/office/drawing/2014/main" val="3122055885"/>
                    </a:ext>
                  </a:extLst>
                </a:gridCol>
                <a:gridCol w="641970">
                  <a:extLst>
                    <a:ext uri="{9D8B030D-6E8A-4147-A177-3AD203B41FA5}">
                      <a16:colId xmlns:a16="http://schemas.microsoft.com/office/drawing/2014/main" val="2557468202"/>
                    </a:ext>
                  </a:extLst>
                </a:gridCol>
                <a:gridCol w="641970">
                  <a:extLst>
                    <a:ext uri="{9D8B030D-6E8A-4147-A177-3AD203B41FA5}">
                      <a16:colId xmlns:a16="http://schemas.microsoft.com/office/drawing/2014/main" val="4229319338"/>
                    </a:ext>
                  </a:extLst>
                </a:gridCol>
              </a:tblGrid>
              <a:tr h="72028">
                <a:tc>
                  <a:txBody>
                    <a:bodyPr/>
                    <a:lstStyle/>
                    <a:p>
                      <a:pPr algn="l" fontAlgn="b"/>
                      <a:r>
                        <a:rPr lang="en-IN" sz="1100" u="none" strike="noStrike" dirty="0">
                          <a:effectLst/>
                        </a:rPr>
                        <a:t>City1</a:t>
                      </a:r>
                      <a:endParaRPr lang="en-IN" sz="1100" b="1" i="0" u="none" strike="noStrike" dirty="0">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City2</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Lat1</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Lat2</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Long1</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Long2</a:t>
                      </a:r>
                      <a:endParaRPr lang="en-IN" sz="1100" b="1" i="0" u="none" strike="noStrike">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98553335"/>
                  </a:ext>
                </a:extLst>
              </a:tr>
              <a:tr h="141426">
                <a:tc>
                  <a:txBody>
                    <a:bodyPr/>
                    <a:lstStyle/>
                    <a:p>
                      <a:pPr algn="l" fontAlgn="b"/>
                      <a:r>
                        <a:rPr lang="en-IN" sz="1100" u="none" strike="noStrike">
                          <a:effectLst/>
                        </a:rPr>
                        <a:t>Tel Aviv District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Beersheba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32.083328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31.25181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34.799999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34.791302</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95410501"/>
                  </a:ext>
                </a:extLst>
              </a:tr>
              <a:tr h="141426">
                <a:tc>
                  <a:txBody>
                    <a:bodyPr/>
                    <a:lstStyle/>
                    <a:p>
                      <a:pPr algn="l" fontAlgn="b"/>
                      <a:r>
                        <a:rPr lang="en-IN" sz="1100" u="none" strike="noStrike">
                          <a:effectLst/>
                        </a:rPr>
                        <a:t>Jerusalem</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Beersheba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31.769039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31.25181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35.216331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34.791302</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6986316"/>
                  </a:ext>
                </a:extLst>
              </a:tr>
              <a:tr h="141426">
                <a:tc>
                  <a:txBody>
                    <a:bodyPr/>
                    <a:lstStyle/>
                    <a:p>
                      <a:pPr algn="l" fontAlgn="b"/>
                      <a:r>
                        <a:rPr lang="en-IN" sz="1100" u="none" strike="noStrike">
                          <a:effectLst/>
                        </a:rPr>
                        <a:t>Beersheba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Tel Aviv District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31.25181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32.083328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34.791302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34.799999</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7928517"/>
                  </a:ext>
                </a:extLst>
              </a:tr>
              <a:tr h="141426">
                <a:tc>
                  <a:txBody>
                    <a:bodyPr/>
                    <a:lstStyle/>
                    <a:p>
                      <a:pPr algn="l" fontAlgn="b"/>
                      <a:r>
                        <a:rPr lang="en-IN" sz="1100" u="none" strike="noStrike">
                          <a:effectLst/>
                        </a:rPr>
                        <a:t>Haifa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Tel Aviv District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32.815559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32.083328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34.98917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34.799999</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08141536"/>
                  </a:ext>
                </a:extLst>
              </a:tr>
              <a:tr h="141426">
                <a:tc>
                  <a:txBody>
                    <a:bodyPr/>
                    <a:lstStyle/>
                    <a:p>
                      <a:pPr algn="l" fontAlgn="b"/>
                      <a:r>
                        <a:rPr lang="en-IN" sz="1100" u="none" strike="noStrike">
                          <a:effectLst/>
                        </a:rPr>
                        <a:t>Nahariyya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Tel Aviv District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33.005859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32.083328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35.09409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34.799999</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07268894"/>
                  </a:ext>
                </a:extLst>
              </a:tr>
              <a:tr h="141426">
                <a:tc>
                  <a:txBody>
                    <a:bodyPr/>
                    <a:lstStyle/>
                    <a:p>
                      <a:pPr algn="l" fontAlgn="b"/>
                      <a:r>
                        <a:rPr lang="en-IN" sz="1100" u="none" strike="noStrike">
                          <a:effectLst/>
                        </a:rPr>
                        <a:t>Jerusalem</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Tel Aviv District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31.769039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32.083328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35.216331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34.799999</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03451677"/>
                  </a:ext>
                </a:extLst>
              </a:tr>
              <a:tr h="141426">
                <a:tc>
                  <a:txBody>
                    <a:bodyPr/>
                    <a:lstStyle/>
                    <a:p>
                      <a:pPr algn="l" fontAlgn="b"/>
                      <a:r>
                        <a:rPr lang="en-IN" sz="1100" u="none" strike="noStrike">
                          <a:effectLst/>
                        </a:rPr>
                        <a:t>Tel Aviv District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Haifa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32.083328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32.815559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34.799999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34.98917</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73545909"/>
                  </a:ext>
                </a:extLst>
              </a:tr>
              <a:tr h="141426">
                <a:tc>
                  <a:txBody>
                    <a:bodyPr/>
                    <a:lstStyle/>
                    <a:p>
                      <a:pPr algn="l" fontAlgn="b"/>
                      <a:r>
                        <a:rPr lang="en-IN" sz="1100" u="none" strike="noStrike">
                          <a:effectLst/>
                        </a:rPr>
                        <a:t>Nahariyya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Haifa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33.005859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32.815559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35.09409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34.98917</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19069643"/>
                  </a:ext>
                </a:extLst>
              </a:tr>
              <a:tr h="141426">
                <a:tc>
                  <a:txBody>
                    <a:bodyPr/>
                    <a:lstStyle/>
                    <a:p>
                      <a:pPr algn="l" fontAlgn="b"/>
                      <a:r>
                        <a:rPr lang="en-IN" sz="1100" u="none" strike="noStrike">
                          <a:effectLst/>
                        </a:rPr>
                        <a:t>Tel Aviv District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Nahariyya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32.083328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33.005859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34.799999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35.09409</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5290375"/>
                  </a:ext>
                </a:extLst>
              </a:tr>
              <a:tr h="141426">
                <a:tc>
                  <a:txBody>
                    <a:bodyPr/>
                    <a:lstStyle/>
                    <a:p>
                      <a:pPr algn="l" fontAlgn="b"/>
                      <a:r>
                        <a:rPr lang="en-IN" sz="1100" u="none" strike="noStrike">
                          <a:effectLst/>
                        </a:rPr>
                        <a:t>Haifa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Nahariyya</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32.815559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33.005859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34.98917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35.09409</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47181923"/>
                  </a:ext>
                </a:extLst>
              </a:tr>
              <a:tr h="141426">
                <a:tc>
                  <a:txBody>
                    <a:bodyPr/>
                    <a:lstStyle/>
                    <a:p>
                      <a:pPr algn="l" fontAlgn="b"/>
                      <a:r>
                        <a:rPr lang="en-IN" sz="1100" u="none" strike="noStrike">
                          <a:effectLst/>
                        </a:rPr>
                        <a:t>Beersheba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Jerusalem</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31.25181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31.769039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34.791302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35.216331</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23623928"/>
                  </a:ext>
                </a:extLst>
              </a:tr>
              <a:tr h="141426">
                <a:tc>
                  <a:txBody>
                    <a:bodyPr/>
                    <a:lstStyle/>
                    <a:p>
                      <a:pPr algn="l" fontAlgn="b"/>
                      <a:r>
                        <a:rPr lang="en-IN" sz="1100" u="none" strike="noStrike">
                          <a:effectLst/>
                        </a:rPr>
                        <a:t>Tel Aviv District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Jerusalem</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32.083328</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31.769039</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34.799999</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dirty="0">
                          <a:effectLst/>
                        </a:rPr>
                        <a:t>35.216331</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0832998"/>
                  </a:ext>
                </a:extLst>
              </a:tr>
            </a:tbl>
          </a:graphicData>
        </a:graphic>
      </p:graphicFrame>
      <p:sp>
        <p:nvSpPr>
          <p:cNvPr id="4" name="TextBox 3">
            <a:extLst>
              <a:ext uri="{FF2B5EF4-FFF2-40B4-BE49-F238E27FC236}">
                <a16:creationId xmlns:a16="http://schemas.microsoft.com/office/drawing/2014/main" id="{3B19AEE1-CFC5-F2ED-7065-EF8B732330B8}"/>
              </a:ext>
            </a:extLst>
          </p:cNvPr>
          <p:cNvSpPr txBox="1"/>
          <p:nvPr/>
        </p:nvSpPr>
        <p:spPr>
          <a:xfrm>
            <a:off x="433590" y="5170905"/>
            <a:ext cx="4993105" cy="1600438"/>
          </a:xfrm>
          <a:prstGeom prst="rect">
            <a:avLst/>
          </a:prstGeom>
          <a:noFill/>
        </p:spPr>
        <p:txBody>
          <a:bodyPr wrap="square" rtlCol="0">
            <a:spAutoFit/>
          </a:bodyPr>
          <a:lstStyle/>
          <a:p>
            <a:r>
              <a:rPr lang="en-US" sz="1400" dirty="0"/>
              <a:t>These cities has Latitude and Longitude within 1 degree of distance. Distance between 1-2 degree can be considered approximately similar Latitude and Longitude. So, we can say these cities has similar Latitude and Longitude values. To fetch these cities we can use any of these above SQL queries.</a:t>
            </a:r>
          </a:p>
          <a:p>
            <a:endParaRPr lang="en-IN" sz="1400" dirty="0"/>
          </a:p>
        </p:txBody>
      </p:sp>
      <p:sp>
        <p:nvSpPr>
          <p:cNvPr id="6" name="Rectangle: Rounded Corners 5">
            <a:extLst>
              <a:ext uri="{FF2B5EF4-FFF2-40B4-BE49-F238E27FC236}">
                <a16:creationId xmlns:a16="http://schemas.microsoft.com/office/drawing/2014/main" id="{9E754D4C-E525-401F-2385-0878506E5A56}"/>
              </a:ext>
            </a:extLst>
          </p:cNvPr>
          <p:cNvSpPr/>
          <p:nvPr/>
        </p:nvSpPr>
        <p:spPr>
          <a:xfrm>
            <a:off x="288768" y="5149511"/>
            <a:ext cx="5229273" cy="14758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68308EA6-E4F9-A56F-3C35-D07D4BF5AABE}"/>
              </a:ext>
            </a:extLst>
          </p:cNvPr>
          <p:cNvSpPr/>
          <p:nvPr/>
        </p:nvSpPr>
        <p:spPr>
          <a:xfrm>
            <a:off x="5609387" y="4256505"/>
            <a:ext cx="6239176" cy="227263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73428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171BA-14B8-596C-227A-41619EC4EE77}"/>
              </a:ext>
            </a:extLst>
          </p:cNvPr>
          <p:cNvSpPr>
            <a:spLocks noGrp="1"/>
          </p:cNvSpPr>
          <p:nvPr>
            <p:ph type="title" idx="4294967295"/>
          </p:nvPr>
        </p:nvSpPr>
        <p:spPr>
          <a:xfrm>
            <a:off x="197168" y="313400"/>
            <a:ext cx="11919969" cy="681544"/>
          </a:xfrm>
        </p:spPr>
        <p:txBody>
          <a:bodyPr>
            <a:noAutofit/>
          </a:bodyPr>
          <a:lstStyle/>
          <a:p>
            <a:r>
              <a:rPr lang="en-US" sz="2000" b="1" dirty="0"/>
              <a:t>3.</a:t>
            </a:r>
            <a:r>
              <a:rPr lang="en-US" sz="2400" b="1" dirty="0"/>
              <a:t> </a:t>
            </a:r>
            <a:r>
              <a:rPr lang="en-US" sz="2400" b="1" i="0" dirty="0">
                <a:solidFill>
                  <a:srgbClr val="24292E"/>
                </a:solidFill>
                <a:effectLst/>
                <a:latin typeface="Plus Jakarta Sans"/>
              </a:rPr>
              <a:t>Are there any correlations between a city's geographical location (latitude and longitude) and its weather attributes, such as temperature or humidity?</a:t>
            </a:r>
            <a:br>
              <a:rPr lang="en-US" sz="2400" b="1" i="0" dirty="0">
                <a:solidFill>
                  <a:srgbClr val="24292E"/>
                </a:solidFill>
                <a:effectLst/>
                <a:latin typeface="Plus Jakarta Sans"/>
              </a:rPr>
            </a:br>
            <a:endParaRPr lang="en-IN" sz="2400" b="1" dirty="0"/>
          </a:p>
        </p:txBody>
      </p:sp>
      <p:pic>
        <p:nvPicPr>
          <p:cNvPr id="5" name="Picture 4" descr="A screenshot of a computer">
            <a:extLst>
              <a:ext uri="{FF2B5EF4-FFF2-40B4-BE49-F238E27FC236}">
                <a16:creationId xmlns:a16="http://schemas.microsoft.com/office/drawing/2014/main" id="{CB786920-1609-2531-9344-AAD0C0507C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246" y="2886225"/>
            <a:ext cx="2591450" cy="1493167"/>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descr="A screenshot of a computer program">
            <a:extLst>
              <a:ext uri="{FF2B5EF4-FFF2-40B4-BE49-F238E27FC236}">
                <a16:creationId xmlns:a16="http://schemas.microsoft.com/office/drawing/2014/main" id="{C2F000B3-5068-0DB8-29D9-378FFC7629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932578"/>
            <a:ext cx="2591450" cy="1446814"/>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descr="A screenshot of a computer">
            <a:extLst>
              <a:ext uri="{FF2B5EF4-FFF2-40B4-BE49-F238E27FC236}">
                <a16:creationId xmlns:a16="http://schemas.microsoft.com/office/drawing/2014/main" id="{0C515064-8447-6A9F-7E64-2B200F4B7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90170"/>
            <a:ext cx="2591450" cy="1493166"/>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descr="A screenshot of a computer">
            <a:extLst>
              <a:ext uri="{FF2B5EF4-FFF2-40B4-BE49-F238E27FC236}">
                <a16:creationId xmlns:a16="http://schemas.microsoft.com/office/drawing/2014/main" id="{B0F5D406-76B8-1BEC-614B-629B12DE3D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246" y="1159129"/>
            <a:ext cx="2591450" cy="1493166"/>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descr="A screen shot of a graph">
            <a:extLst>
              <a:ext uri="{FF2B5EF4-FFF2-40B4-BE49-F238E27FC236}">
                <a16:creationId xmlns:a16="http://schemas.microsoft.com/office/drawing/2014/main" id="{339494E1-7F68-8B45-F477-72494D3660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3250" y="2886224"/>
            <a:ext cx="2447110" cy="1578657"/>
          </a:xfrm>
          <a:prstGeom prst="rect">
            <a:avLst/>
          </a:prstGeom>
        </p:spPr>
      </p:pic>
      <p:pic>
        <p:nvPicPr>
          <p:cNvPr id="17" name="Picture 16" descr="A screen shot of a graph">
            <a:extLst>
              <a:ext uri="{FF2B5EF4-FFF2-40B4-BE49-F238E27FC236}">
                <a16:creationId xmlns:a16="http://schemas.microsoft.com/office/drawing/2014/main" id="{66FC6327-84A5-018B-73B1-13950AFF59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43250" y="1137806"/>
            <a:ext cx="2447110" cy="1578657"/>
          </a:xfrm>
          <a:prstGeom prst="rect">
            <a:avLst/>
          </a:prstGeom>
        </p:spPr>
      </p:pic>
      <p:pic>
        <p:nvPicPr>
          <p:cNvPr id="19" name="Picture 18" descr="A screen shot of a graph">
            <a:extLst>
              <a:ext uri="{FF2B5EF4-FFF2-40B4-BE49-F238E27FC236}">
                <a16:creationId xmlns:a16="http://schemas.microsoft.com/office/drawing/2014/main" id="{8464ED0D-922B-482B-C323-5E751750A2F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93089" y="2886223"/>
            <a:ext cx="2447109" cy="1446813"/>
          </a:xfrm>
          <a:prstGeom prst="rect">
            <a:avLst/>
          </a:prstGeom>
        </p:spPr>
      </p:pic>
      <p:pic>
        <p:nvPicPr>
          <p:cNvPr id="21" name="Picture 20" descr="A screen shot of a graph">
            <a:extLst>
              <a:ext uri="{FF2B5EF4-FFF2-40B4-BE49-F238E27FC236}">
                <a16:creationId xmlns:a16="http://schemas.microsoft.com/office/drawing/2014/main" id="{EA2CC1F0-27EA-E450-783D-13F917EA01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93090" y="1159130"/>
            <a:ext cx="2447110" cy="1493166"/>
          </a:xfrm>
          <a:prstGeom prst="rect">
            <a:avLst/>
          </a:prstGeom>
        </p:spPr>
      </p:pic>
      <p:sp>
        <p:nvSpPr>
          <p:cNvPr id="22" name="TextBox 21">
            <a:extLst>
              <a:ext uri="{FF2B5EF4-FFF2-40B4-BE49-F238E27FC236}">
                <a16:creationId xmlns:a16="http://schemas.microsoft.com/office/drawing/2014/main" id="{AC2F0D2A-47B9-3708-F8A4-54CEF172A2C8}"/>
              </a:ext>
            </a:extLst>
          </p:cNvPr>
          <p:cNvSpPr txBox="1"/>
          <p:nvPr/>
        </p:nvSpPr>
        <p:spPr>
          <a:xfrm>
            <a:off x="4962139" y="4607742"/>
            <a:ext cx="6491705" cy="2123658"/>
          </a:xfrm>
          <a:prstGeom prst="rect">
            <a:avLst/>
          </a:prstGeom>
          <a:noFill/>
        </p:spPr>
        <p:txBody>
          <a:bodyPr wrap="square" rtlCol="0">
            <a:spAutoFit/>
          </a:bodyPr>
          <a:lstStyle/>
          <a:p>
            <a:pPr algn="l">
              <a:buFont typeface="Arial" panose="020B0604020202020204" pitchFamily="34" charset="0"/>
              <a:buChar char="•"/>
            </a:pPr>
            <a:r>
              <a:rPr lang="en-US" sz="1600" b="0" i="0" dirty="0">
                <a:solidFill>
                  <a:srgbClr val="374151"/>
                </a:solidFill>
                <a:effectLst/>
                <a:latin typeface="Söhne"/>
              </a:rPr>
              <a:t>(-0.4301449) indicates a moderate negative correlation b/w Latitude &amp; Temperature.</a:t>
            </a:r>
          </a:p>
          <a:p>
            <a:pPr algn="l">
              <a:buFont typeface="Arial" panose="020B0604020202020204" pitchFamily="34" charset="0"/>
              <a:buChar char="•"/>
            </a:pPr>
            <a:r>
              <a:rPr lang="en-US" sz="1600" b="0" i="0" dirty="0">
                <a:solidFill>
                  <a:srgbClr val="374151"/>
                </a:solidFill>
                <a:effectLst/>
                <a:latin typeface="Söhne"/>
              </a:rPr>
              <a:t>(0.20575749) indicates a weak positive correlation b/w </a:t>
            </a:r>
            <a:r>
              <a:rPr lang="en-IN" sz="1600" u="none" strike="noStrike" dirty="0">
                <a:effectLst/>
              </a:rPr>
              <a:t>Longitude &amp; Temperature</a:t>
            </a:r>
            <a:r>
              <a:rPr lang="en-US" sz="1600" b="0" i="0" dirty="0">
                <a:solidFill>
                  <a:srgbClr val="374151"/>
                </a:solidFill>
                <a:effectLst/>
                <a:latin typeface="Söhne"/>
              </a:rPr>
              <a:t>.</a:t>
            </a:r>
          </a:p>
          <a:p>
            <a:pPr algn="l">
              <a:buFont typeface="Arial" panose="020B0604020202020204" pitchFamily="34" charset="0"/>
              <a:buChar char="•"/>
            </a:pPr>
            <a:r>
              <a:rPr lang="en-US" sz="1600" b="0" i="0" dirty="0">
                <a:solidFill>
                  <a:srgbClr val="374151"/>
                </a:solidFill>
                <a:effectLst/>
                <a:latin typeface="Söhne"/>
              </a:rPr>
              <a:t>(0.11692809) indicates a very weak positive correlation b/w </a:t>
            </a:r>
            <a:r>
              <a:rPr lang="en-IN" sz="1600" u="none" strike="noStrike" dirty="0">
                <a:effectLst/>
              </a:rPr>
              <a:t>Latitude &amp; Humidity</a:t>
            </a:r>
            <a:r>
              <a:rPr lang="en-US" sz="1600" b="0" i="0" dirty="0">
                <a:solidFill>
                  <a:srgbClr val="374151"/>
                </a:solidFill>
                <a:effectLst/>
                <a:latin typeface="Söhne"/>
              </a:rPr>
              <a:t>.</a:t>
            </a:r>
          </a:p>
          <a:p>
            <a:pPr algn="l">
              <a:buFont typeface="Arial" panose="020B0604020202020204" pitchFamily="34" charset="0"/>
              <a:buChar char="•"/>
            </a:pPr>
            <a:r>
              <a:rPr lang="en-US" sz="1600" b="0" i="0" dirty="0">
                <a:solidFill>
                  <a:srgbClr val="374151"/>
                </a:solidFill>
                <a:effectLst/>
                <a:latin typeface="Söhne"/>
              </a:rPr>
              <a:t>(0.067135179) also indicates a very weak positive correlation b/w </a:t>
            </a:r>
            <a:r>
              <a:rPr lang="en-IN" sz="1600" u="none" strike="noStrike" dirty="0">
                <a:effectLst/>
              </a:rPr>
              <a:t>Longitude &amp; Humidity</a:t>
            </a:r>
            <a:r>
              <a:rPr lang="en-US" sz="1600" b="0" i="0" dirty="0">
                <a:solidFill>
                  <a:srgbClr val="374151"/>
                </a:solidFill>
                <a:effectLst/>
                <a:latin typeface="Söhne"/>
              </a:rPr>
              <a:t>.</a:t>
            </a:r>
          </a:p>
        </p:txBody>
      </p:sp>
      <p:graphicFrame>
        <p:nvGraphicFramePr>
          <p:cNvPr id="23" name="Table 22">
            <a:extLst>
              <a:ext uri="{FF2B5EF4-FFF2-40B4-BE49-F238E27FC236}">
                <a16:creationId xmlns:a16="http://schemas.microsoft.com/office/drawing/2014/main" id="{21BD37B3-743B-7EE7-3A01-E8BB03D56476}"/>
              </a:ext>
            </a:extLst>
          </p:cNvPr>
          <p:cNvGraphicFramePr>
            <a:graphicFrameLocks noGrp="1"/>
          </p:cNvGraphicFramePr>
          <p:nvPr>
            <p:extLst>
              <p:ext uri="{D42A27DB-BD31-4B8C-83A1-F6EECF244321}">
                <p14:modId xmlns:p14="http://schemas.microsoft.com/office/powerpoint/2010/main" val="2335726980"/>
              </p:ext>
            </p:extLst>
          </p:nvPr>
        </p:nvGraphicFramePr>
        <p:xfrm>
          <a:off x="518246" y="4792121"/>
          <a:ext cx="4102099" cy="1790487"/>
        </p:xfrm>
        <a:graphic>
          <a:graphicData uri="http://schemas.openxmlformats.org/drawingml/2006/table">
            <a:tbl>
              <a:tblPr bandRow="1">
                <a:effectLst>
                  <a:outerShdw blurRad="50800" dist="38100" dir="2700000" algn="tl" rotWithShape="0">
                    <a:prstClr val="black">
                      <a:alpha val="40000"/>
                    </a:prstClr>
                  </a:outerShdw>
                </a:effectLst>
                <a:tableStyleId>{21E4AEA4-8DFA-4A89-87EB-49C32662AFE0}</a:tableStyleId>
              </a:tblPr>
              <a:tblGrid>
                <a:gridCol w="610545">
                  <a:extLst>
                    <a:ext uri="{9D8B030D-6E8A-4147-A177-3AD203B41FA5}">
                      <a16:colId xmlns:a16="http://schemas.microsoft.com/office/drawing/2014/main" val="2542068806"/>
                    </a:ext>
                  </a:extLst>
                </a:gridCol>
                <a:gridCol w="610545">
                  <a:extLst>
                    <a:ext uri="{9D8B030D-6E8A-4147-A177-3AD203B41FA5}">
                      <a16:colId xmlns:a16="http://schemas.microsoft.com/office/drawing/2014/main" val="2206177592"/>
                    </a:ext>
                  </a:extLst>
                </a:gridCol>
                <a:gridCol w="610545">
                  <a:extLst>
                    <a:ext uri="{9D8B030D-6E8A-4147-A177-3AD203B41FA5}">
                      <a16:colId xmlns:a16="http://schemas.microsoft.com/office/drawing/2014/main" val="835009470"/>
                    </a:ext>
                  </a:extLst>
                </a:gridCol>
                <a:gridCol w="1049374">
                  <a:extLst>
                    <a:ext uri="{9D8B030D-6E8A-4147-A177-3AD203B41FA5}">
                      <a16:colId xmlns:a16="http://schemas.microsoft.com/office/drawing/2014/main" val="2020156339"/>
                    </a:ext>
                  </a:extLst>
                </a:gridCol>
                <a:gridCol w="610545">
                  <a:extLst>
                    <a:ext uri="{9D8B030D-6E8A-4147-A177-3AD203B41FA5}">
                      <a16:colId xmlns:a16="http://schemas.microsoft.com/office/drawing/2014/main" val="1868583580"/>
                    </a:ext>
                  </a:extLst>
                </a:gridCol>
                <a:gridCol w="610545">
                  <a:extLst>
                    <a:ext uri="{9D8B030D-6E8A-4147-A177-3AD203B41FA5}">
                      <a16:colId xmlns:a16="http://schemas.microsoft.com/office/drawing/2014/main" val="3895469630"/>
                    </a:ext>
                  </a:extLst>
                </a:gridCol>
              </a:tblGrid>
              <a:tr h="218674">
                <a:tc gridSpan="4">
                  <a:txBody>
                    <a:bodyPr/>
                    <a:lstStyle/>
                    <a:p>
                      <a:pPr algn="ctr" fontAlgn="ctr"/>
                      <a:r>
                        <a:rPr lang="en-IN" sz="1200" u="none" strike="noStrike" dirty="0">
                          <a:effectLst/>
                        </a:rPr>
                        <a:t>Correlation b/w Latitude &amp; Temperature</a:t>
                      </a:r>
                      <a:endParaRPr lang="en-IN" sz="12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fontAlgn="ctr"/>
                      <a:r>
                        <a:rPr lang="en-IN" sz="1100" u="none" strike="noStrike" dirty="0">
                          <a:effectLst/>
                        </a:rPr>
                        <a:t>-0.4301449</a:t>
                      </a:r>
                      <a:endParaRPr lang="en-IN"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2060186249"/>
                  </a:ext>
                </a:extLst>
              </a:tr>
              <a:tr h="234818">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200" b="1" i="0" u="none" strike="noStrike" dirty="0">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7990245"/>
                  </a:ext>
                </a:extLst>
              </a:tr>
              <a:tr h="430011">
                <a:tc gridSpan="4">
                  <a:txBody>
                    <a:bodyPr/>
                    <a:lstStyle/>
                    <a:p>
                      <a:pPr algn="ctr" fontAlgn="ctr"/>
                      <a:r>
                        <a:rPr lang="en-IN" sz="1200" u="none" strike="noStrike" dirty="0">
                          <a:effectLst/>
                        </a:rPr>
                        <a:t>Correlation b/w Longitude &amp; Temperature</a:t>
                      </a:r>
                      <a:endParaRPr lang="en-IN" sz="12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fontAlgn="ctr"/>
                      <a:r>
                        <a:rPr lang="en-IN" sz="1100" u="none" strike="noStrike" dirty="0">
                          <a:effectLst/>
                        </a:rPr>
                        <a:t>0.20575749</a:t>
                      </a:r>
                      <a:endParaRPr lang="en-IN"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296674531"/>
                  </a:ext>
                </a:extLst>
              </a:tr>
              <a:tr h="234818">
                <a:tc>
                  <a:txBody>
                    <a:bodyPr/>
                    <a:lstStyle/>
                    <a:p>
                      <a:pPr algn="l" fontAlgn="b"/>
                      <a:endParaRPr lang="en-IN" sz="12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200" b="1"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200" b="1"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200" b="1"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2270118"/>
                  </a:ext>
                </a:extLst>
              </a:tr>
              <a:tr h="218674">
                <a:tc gridSpan="4">
                  <a:txBody>
                    <a:bodyPr/>
                    <a:lstStyle/>
                    <a:p>
                      <a:pPr algn="ctr" fontAlgn="ctr"/>
                      <a:r>
                        <a:rPr lang="en-IN" sz="1200" u="none" strike="noStrike" dirty="0">
                          <a:effectLst/>
                        </a:rPr>
                        <a:t>Correlation b/w Latitude &amp; Humidity</a:t>
                      </a:r>
                      <a:endParaRPr lang="en-IN" sz="12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fontAlgn="ctr"/>
                      <a:r>
                        <a:rPr lang="en-IN" sz="1100" u="none" strike="noStrike" dirty="0">
                          <a:effectLst/>
                        </a:rPr>
                        <a:t>0.11692809</a:t>
                      </a:r>
                      <a:endParaRPr lang="en-IN"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1856569475"/>
                  </a:ext>
                </a:extLst>
              </a:tr>
              <a:tr h="234818">
                <a:tc>
                  <a:txBody>
                    <a:bodyPr/>
                    <a:lstStyle/>
                    <a:p>
                      <a:pPr algn="l" fontAlgn="b"/>
                      <a:endParaRPr lang="en-IN" sz="12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200" b="1"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200" b="1"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200" b="1"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788856"/>
                  </a:ext>
                </a:extLst>
              </a:tr>
              <a:tr h="218674">
                <a:tc gridSpan="4">
                  <a:txBody>
                    <a:bodyPr/>
                    <a:lstStyle/>
                    <a:p>
                      <a:pPr algn="ctr" fontAlgn="ctr"/>
                      <a:r>
                        <a:rPr lang="en-IN" sz="1200" u="none" strike="noStrike" dirty="0">
                          <a:effectLst/>
                        </a:rPr>
                        <a:t>Correlation b/w Longitude &amp; Humidity</a:t>
                      </a:r>
                      <a:endParaRPr lang="en-IN" sz="12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tc hMerge="1">
                  <a:txBody>
                    <a:bodyPr/>
                    <a:lstStyle/>
                    <a:p>
                      <a:endParaRPr lang="en-IN"/>
                    </a:p>
                  </a:txBody>
                  <a:tcPr/>
                </a:tc>
                <a:tc hMerge="1">
                  <a:txBody>
                    <a:bodyPr/>
                    <a:lstStyle/>
                    <a:p>
                      <a:endParaRPr lang="en-IN"/>
                    </a:p>
                  </a:txBody>
                  <a:tcPr/>
                </a:tc>
                <a:tc gridSpan="2">
                  <a:txBody>
                    <a:bodyPr/>
                    <a:lstStyle/>
                    <a:p>
                      <a:pPr algn="ctr" fontAlgn="ctr"/>
                      <a:r>
                        <a:rPr lang="en-IN" sz="1100" u="none" strike="noStrike" dirty="0">
                          <a:effectLst/>
                        </a:rPr>
                        <a:t>0.067135179</a:t>
                      </a:r>
                      <a:endParaRPr lang="en-IN" sz="1100" b="0" i="0" u="none" strike="noStrike" dirty="0">
                        <a:solidFill>
                          <a:srgbClr val="000000"/>
                        </a:solidFill>
                        <a:effectLst/>
                        <a:latin typeface="Calibri" panose="020F0502020204030204" pitchFamily="34" charset="0"/>
                      </a:endParaRPr>
                    </a:p>
                  </a:txBody>
                  <a:tcPr marL="6350" marR="6350" marT="635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IN"/>
                    </a:p>
                  </a:txBody>
                  <a:tcPr/>
                </a:tc>
                <a:extLst>
                  <a:ext uri="{0D108BD9-81ED-4DB2-BD59-A6C34878D82A}">
                    <a16:rowId xmlns:a16="http://schemas.microsoft.com/office/drawing/2014/main" val="4119284338"/>
                  </a:ext>
                </a:extLst>
              </a:tr>
            </a:tbl>
          </a:graphicData>
        </a:graphic>
      </p:graphicFrame>
      <p:sp>
        <p:nvSpPr>
          <p:cNvPr id="24" name="Rectangle: Rounded Corners 23">
            <a:extLst>
              <a:ext uri="{FF2B5EF4-FFF2-40B4-BE49-F238E27FC236}">
                <a16:creationId xmlns:a16="http://schemas.microsoft.com/office/drawing/2014/main" id="{78C1EC72-7B01-4696-0BF4-FFA644A86C54}"/>
              </a:ext>
            </a:extLst>
          </p:cNvPr>
          <p:cNvSpPr/>
          <p:nvPr/>
        </p:nvSpPr>
        <p:spPr>
          <a:xfrm>
            <a:off x="4791242" y="4592130"/>
            <a:ext cx="6400800" cy="212365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96806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2735C-9ABD-76DF-74AA-DB924E846A7F}"/>
              </a:ext>
            </a:extLst>
          </p:cNvPr>
          <p:cNvSpPr>
            <a:spLocks noGrp="1"/>
          </p:cNvSpPr>
          <p:nvPr>
            <p:ph type="title" idx="4294967295"/>
          </p:nvPr>
        </p:nvSpPr>
        <p:spPr>
          <a:xfrm>
            <a:off x="275474" y="180307"/>
            <a:ext cx="11820274" cy="824998"/>
          </a:xfrm>
        </p:spPr>
        <p:txBody>
          <a:bodyPr>
            <a:noAutofit/>
          </a:bodyPr>
          <a:lstStyle/>
          <a:p>
            <a:r>
              <a:rPr lang="en-US" sz="2000" b="1" i="0" dirty="0">
                <a:solidFill>
                  <a:srgbClr val="24292E"/>
                </a:solidFill>
                <a:effectLst/>
                <a:latin typeface="Plus Jakarta Sans"/>
              </a:rPr>
              <a:t>4. Identify the top three cities with the most frequent occurrence of rainy weather based on weather descriptions. What are the seasonal patterns?</a:t>
            </a:r>
            <a:br>
              <a:rPr lang="en-US" sz="2000" b="1" i="0" dirty="0">
                <a:solidFill>
                  <a:srgbClr val="24292E"/>
                </a:solidFill>
                <a:effectLst/>
                <a:latin typeface="Plus Jakarta Sans"/>
              </a:rPr>
            </a:br>
            <a:endParaRPr lang="en-IN" sz="2000" b="1" dirty="0"/>
          </a:p>
        </p:txBody>
      </p:sp>
      <p:graphicFrame>
        <p:nvGraphicFramePr>
          <p:cNvPr id="4" name="Table 3">
            <a:extLst>
              <a:ext uri="{FF2B5EF4-FFF2-40B4-BE49-F238E27FC236}">
                <a16:creationId xmlns:a16="http://schemas.microsoft.com/office/drawing/2014/main" id="{166ACF4C-50DF-74C5-DAFE-47FFEFD616D2}"/>
              </a:ext>
            </a:extLst>
          </p:cNvPr>
          <p:cNvGraphicFramePr>
            <a:graphicFrameLocks noGrp="1"/>
          </p:cNvGraphicFramePr>
          <p:nvPr>
            <p:extLst>
              <p:ext uri="{D42A27DB-BD31-4B8C-83A1-F6EECF244321}">
                <p14:modId xmlns:p14="http://schemas.microsoft.com/office/powerpoint/2010/main" val="41333960"/>
              </p:ext>
            </p:extLst>
          </p:nvPr>
        </p:nvGraphicFramePr>
        <p:xfrm>
          <a:off x="400718" y="1005305"/>
          <a:ext cx="3873500" cy="2267284"/>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236223">
                  <a:extLst>
                    <a:ext uri="{9D8B030D-6E8A-4147-A177-3AD203B41FA5}">
                      <a16:colId xmlns:a16="http://schemas.microsoft.com/office/drawing/2014/main" val="2114523822"/>
                    </a:ext>
                  </a:extLst>
                </a:gridCol>
                <a:gridCol w="2637277">
                  <a:extLst>
                    <a:ext uri="{9D8B030D-6E8A-4147-A177-3AD203B41FA5}">
                      <a16:colId xmlns:a16="http://schemas.microsoft.com/office/drawing/2014/main" val="456856866"/>
                    </a:ext>
                  </a:extLst>
                </a:gridCol>
              </a:tblGrid>
              <a:tr h="203564">
                <a:tc>
                  <a:txBody>
                    <a:bodyPr/>
                    <a:lstStyle/>
                    <a:p>
                      <a:pPr algn="l" fontAlgn="b"/>
                      <a:r>
                        <a:rPr lang="en-IN" sz="1100" u="none" strike="noStrike" dirty="0">
                          <a:effectLst/>
                        </a:rPr>
                        <a:t>City</a:t>
                      </a:r>
                      <a:endParaRPr lang="en-IN" sz="1100" b="1" i="0" u="none" strike="noStrike" dirty="0">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weather_description</a:t>
                      </a:r>
                      <a:endParaRPr lang="en-IN" sz="1100" b="1" i="0" u="none" strike="noStrike">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78986129"/>
                  </a:ext>
                </a:extLst>
              </a:tr>
              <a:tr h="210584">
                <a:tc>
                  <a:txBody>
                    <a:bodyPr/>
                    <a:lstStyle/>
                    <a:p>
                      <a:pPr algn="l" fontAlgn="b"/>
                      <a:r>
                        <a:rPr lang="en-IN" sz="1100" u="none" strike="noStrike">
                          <a:effectLst/>
                        </a:rPr>
                        <a:t>Portland</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35229325"/>
                  </a:ext>
                </a:extLst>
              </a:tr>
              <a:tr h="203564">
                <a:tc>
                  <a:txBody>
                    <a:bodyPr/>
                    <a:lstStyle/>
                    <a:p>
                      <a:pPr algn="l" fontAlgn="b"/>
                      <a:r>
                        <a:rPr lang="en-IN" sz="1100" u="none" strike="noStrike">
                          <a:effectLst/>
                        </a:rPr>
                        <a:t>Seattle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03900986"/>
                  </a:ext>
                </a:extLst>
              </a:tr>
              <a:tr h="203564">
                <a:tc>
                  <a:txBody>
                    <a:bodyPr/>
                    <a:lstStyle/>
                    <a:p>
                      <a:pPr algn="l" fontAlgn="b"/>
                      <a:r>
                        <a:rPr lang="en-IN" sz="1100" u="none" strike="noStrike">
                          <a:effectLst/>
                        </a:rPr>
                        <a:t>Miami</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19228054"/>
                  </a:ext>
                </a:extLst>
              </a:tr>
              <a:tr h="210584">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18429496"/>
                  </a:ext>
                </a:extLst>
              </a:tr>
              <a:tr h="210584">
                <a:tc>
                  <a:txBody>
                    <a:bodyPr/>
                    <a:lstStyle/>
                    <a:p>
                      <a:pPr algn="l" fontAlgn="b"/>
                      <a:r>
                        <a:rPr lang="en-IN" sz="1100" u="none" strike="noStrike">
                          <a:effectLst/>
                        </a:rPr>
                        <a:t>Philadelphia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11502380"/>
                  </a:ext>
                </a:extLst>
              </a:tr>
              <a:tr h="203564">
                <a:tc>
                  <a:txBody>
                    <a:bodyPr/>
                    <a:lstStyle/>
                    <a:p>
                      <a:pPr algn="l" fontAlgn="b"/>
                      <a:r>
                        <a:rPr lang="en-IN" sz="1100" u="none" strike="noStrike">
                          <a:effectLst/>
                        </a:rPr>
                        <a:t>Boston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26038529"/>
                  </a:ext>
                </a:extLst>
              </a:tr>
              <a:tr h="203564">
                <a:tc>
                  <a:txBody>
                    <a:bodyPr/>
                    <a:lstStyle/>
                    <a:p>
                      <a:pPr algn="l" fontAlgn="b"/>
                      <a:r>
                        <a:rPr lang="en-IN" sz="1100" u="none" strike="noStrike">
                          <a:effectLst/>
                        </a:rPr>
                        <a:t>Pittsburgh</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37470119"/>
                  </a:ext>
                </a:extLst>
              </a:tr>
              <a:tr h="203564">
                <a:tc>
                  <a:txBody>
                    <a:bodyPr/>
                    <a:lstStyle/>
                    <a:p>
                      <a:pPr algn="l" fontAlgn="b"/>
                      <a:r>
                        <a:rPr lang="en-IN" sz="1100" u="none" strike="noStrike">
                          <a:effectLst/>
                        </a:rPr>
                        <a:t>Houston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75132076"/>
                  </a:ext>
                </a:extLst>
              </a:tr>
              <a:tr h="210584">
                <a:tc>
                  <a:txBody>
                    <a:bodyPr/>
                    <a:lstStyle/>
                    <a:p>
                      <a:pPr algn="l" fontAlgn="b"/>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39222837"/>
                  </a:ext>
                </a:extLst>
              </a:tr>
              <a:tr h="203564">
                <a:tc>
                  <a:txBody>
                    <a:bodyPr/>
                    <a:lstStyle/>
                    <a:p>
                      <a:pPr algn="l" fontAlgn="b"/>
                      <a:r>
                        <a:rPr lang="en-IN" sz="1100" u="none" strike="noStrike" dirty="0">
                          <a:effectLst/>
                        </a:rPr>
                        <a:t>New York</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IN" sz="1100" u="none" strike="noStrike" dirty="0">
                          <a:effectLst/>
                        </a:rPr>
                        <a:t>light rain</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69750872"/>
                  </a:ext>
                </a:extLst>
              </a:tr>
            </a:tbl>
          </a:graphicData>
        </a:graphic>
      </p:graphicFrame>
      <p:graphicFrame>
        <p:nvGraphicFramePr>
          <p:cNvPr id="5" name="Table 4">
            <a:extLst>
              <a:ext uri="{FF2B5EF4-FFF2-40B4-BE49-F238E27FC236}">
                <a16:creationId xmlns:a16="http://schemas.microsoft.com/office/drawing/2014/main" id="{F2E6D5E7-98BA-2B2C-7020-3D3CFDF3EBA7}"/>
              </a:ext>
            </a:extLst>
          </p:cNvPr>
          <p:cNvGraphicFramePr>
            <a:graphicFrameLocks noGrp="1"/>
          </p:cNvGraphicFramePr>
          <p:nvPr>
            <p:extLst>
              <p:ext uri="{D42A27DB-BD31-4B8C-83A1-F6EECF244321}">
                <p14:modId xmlns:p14="http://schemas.microsoft.com/office/powerpoint/2010/main" val="3930849884"/>
              </p:ext>
            </p:extLst>
          </p:nvPr>
        </p:nvGraphicFramePr>
        <p:xfrm>
          <a:off x="400718" y="3486484"/>
          <a:ext cx="3873500" cy="1061036"/>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621254">
                  <a:extLst>
                    <a:ext uri="{9D8B030D-6E8A-4147-A177-3AD203B41FA5}">
                      <a16:colId xmlns:a16="http://schemas.microsoft.com/office/drawing/2014/main" val="4201528209"/>
                    </a:ext>
                  </a:extLst>
                </a:gridCol>
                <a:gridCol w="2252246">
                  <a:extLst>
                    <a:ext uri="{9D8B030D-6E8A-4147-A177-3AD203B41FA5}">
                      <a16:colId xmlns:a16="http://schemas.microsoft.com/office/drawing/2014/main" val="2950652063"/>
                    </a:ext>
                  </a:extLst>
                </a:gridCol>
              </a:tblGrid>
              <a:tr h="335351">
                <a:tc>
                  <a:txBody>
                    <a:bodyPr/>
                    <a:lstStyle/>
                    <a:p>
                      <a:pPr algn="l" fontAlgn="b"/>
                      <a:r>
                        <a:rPr lang="en-IN" sz="1100" u="none" strike="noStrike">
                          <a:effectLst/>
                        </a:rPr>
                        <a:t>Top 3 Cities</a:t>
                      </a:r>
                      <a:endParaRPr lang="en-IN" sz="11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US" sz="1100" u="none" strike="noStrike" dirty="0">
                          <a:effectLst/>
                        </a:rPr>
                        <a:t>Max count of rainy weather</a:t>
                      </a:r>
                      <a:endParaRPr lang="en-US" sz="1100" b="1"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55825339"/>
                  </a:ext>
                </a:extLst>
              </a:tr>
              <a:tr h="241895">
                <a:tc>
                  <a:txBody>
                    <a:bodyPr/>
                    <a:lstStyle/>
                    <a:p>
                      <a:pPr algn="l" fontAlgn="b"/>
                      <a:r>
                        <a:rPr lang="en-IN" sz="1100" u="none" strike="noStrike">
                          <a:effectLst/>
                        </a:rPr>
                        <a:t>Toronto</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15</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83560367"/>
                  </a:ext>
                </a:extLst>
              </a:tr>
              <a:tr h="241895">
                <a:tc>
                  <a:txBody>
                    <a:bodyPr/>
                    <a:lstStyle/>
                    <a:p>
                      <a:pPr algn="l" fontAlgn="b"/>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14</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49895629"/>
                  </a:ext>
                </a:extLst>
              </a:tr>
              <a:tr h="241895">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IN" sz="1100" u="none" strike="noStrike" dirty="0">
                          <a:effectLst/>
                        </a:rPr>
                        <a:t>13</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8384379"/>
                  </a:ext>
                </a:extLst>
              </a:tr>
            </a:tbl>
          </a:graphicData>
        </a:graphic>
      </p:graphicFrame>
      <p:graphicFrame>
        <p:nvGraphicFramePr>
          <p:cNvPr id="6" name="Table 5">
            <a:extLst>
              <a:ext uri="{FF2B5EF4-FFF2-40B4-BE49-F238E27FC236}">
                <a16:creationId xmlns:a16="http://schemas.microsoft.com/office/drawing/2014/main" id="{1FCE851A-2265-687E-2493-261509031D43}"/>
              </a:ext>
            </a:extLst>
          </p:cNvPr>
          <p:cNvGraphicFramePr>
            <a:graphicFrameLocks noGrp="1"/>
          </p:cNvGraphicFramePr>
          <p:nvPr>
            <p:extLst>
              <p:ext uri="{D42A27DB-BD31-4B8C-83A1-F6EECF244321}">
                <p14:modId xmlns:p14="http://schemas.microsoft.com/office/powerpoint/2010/main" val="210868313"/>
              </p:ext>
            </p:extLst>
          </p:nvPr>
        </p:nvGraphicFramePr>
        <p:xfrm>
          <a:off x="4639008" y="1005306"/>
          <a:ext cx="2248401" cy="3542214"/>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2248401">
                  <a:extLst>
                    <a:ext uri="{9D8B030D-6E8A-4147-A177-3AD203B41FA5}">
                      <a16:colId xmlns:a16="http://schemas.microsoft.com/office/drawing/2014/main" val="2244881814"/>
                    </a:ext>
                  </a:extLst>
                </a:gridCol>
              </a:tblGrid>
              <a:tr h="195764">
                <a:tc>
                  <a:txBody>
                    <a:bodyPr/>
                    <a:lstStyle/>
                    <a:p>
                      <a:pPr algn="l" fontAlgn="b"/>
                      <a:r>
                        <a:rPr lang="en-US" sz="1100" u="none" strike="noStrike" dirty="0">
                          <a:effectLst/>
                        </a:rPr>
                        <a:t>Rainy weathers for top 3 cities</a:t>
                      </a:r>
                      <a:endParaRPr lang="en-US" sz="11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40544606"/>
                  </a:ext>
                </a:extLst>
              </a:tr>
              <a:tr h="184150">
                <a:tc>
                  <a:txBody>
                    <a:bodyPr/>
                    <a:lstStyle/>
                    <a:p>
                      <a:pPr algn="l" fontAlgn="b"/>
                      <a:r>
                        <a:rPr lang="en-IN" sz="1100" u="none" strike="noStrike" dirty="0">
                          <a:effectLst/>
                        </a:rPr>
                        <a:t>freezing rain</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19571727"/>
                  </a:ext>
                </a:extLst>
              </a:tr>
              <a:tr h="184150">
                <a:tc>
                  <a:txBody>
                    <a:bodyPr/>
                    <a:lstStyle/>
                    <a:p>
                      <a:pPr algn="l" fontAlgn="b"/>
                      <a:r>
                        <a:rPr lang="en-IN" sz="1100" u="none" strike="noStrike">
                          <a:effectLst/>
                        </a:rPr>
                        <a:t>heavy intensity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19999460"/>
                  </a:ext>
                </a:extLst>
              </a:tr>
              <a:tr h="184150">
                <a:tc>
                  <a:txBody>
                    <a:bodyPr/>
                    <a:lstStyle/>
                    <a:p>
                      <a:pPr algn="l" fontAlgn="b"/>
                      <a:r>
                        <a:rPr lang="en-IN" sz="1100" u="none" strike="noStrike">
                          <a:effectLst/>
                        </a:rPr>
                        <a:t>heavy intensity shower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8146994"/>
                  </a:ext>
                </a:extLst>
              </a:tr>
              <a:tr h="184150">
                <a:tc>
                  <a:txBody>
                    <a:bodyPr/>
                    <a:lstStyle/>
                    <a:p>
                      <a:pPr algn="l" fontAlgn="b"/>
                      <a:r>
                        <a:rPr lang="en-IN" sz="1100" u="none" strike="noStrike">
                          <a:effectLst/>
                        </a:rPr>
                        <a:t>light intensity drizzle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4341471"/>
                  </a:ext>
                </a:extLst>
              </a:tr>
              <a:tr h="184150">
                <a:tc>
                  <a:txBody>
                    <a:bodyPr/>
                    <a:lstStyle/>
                    <a:p>
                      <a:pPr algn="l" fontAlgn="b"/>
                      <a:r>
                        <a:rPr lang="en-IN" sz="1100" u="none" strike="noStrike">
                          <a:effectLst/>
                        </a:rPr>
                        <a:t>light intensity shower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9530249"/>
                  </a:ext>
                </a:extLst>
              </a:tr>
              <a:tr h="184150">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66975024"/>
                  </a:ext>
                </a:extLst>
              </a:tr>
              <a:tr h="190500">
                <a:tc>
                  <a:txBody>
                    <a:bodyPr/>
                    <a:lstStyle/>
                    <a:p>
                      <a:pPr algn="l" fontAlgn="b"/>
                      <a:r>
                        <a:rPr lang="en-IN" sz="1100" u="none" strike="noStrike">
                          <a:effectLst/>
                        </a:rPr>
                        <a:t>light rain and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82798361"/>
                  </a:ext>
                </a:extLst>
              </a:tr>
              <a:tr h="184150">
                <a:tc>
                  <a:txBody>
                    <a:bodyPr/>
                    <a:lstStyle/>
                    <a:p>
                      <a:pPr algn="l" fontAlgn="b"/>
                      <a:r>
                        <a:rPr lang="en-IN" sz="1100" u="none" strike="noStrike">
                          <a:effectLst/>
                        </a:rPr>
                        <a:t>moderate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93670274"/>
                  </a:ext>
                </a:extLst>
              </a:tr>
              <a:tr h="190500">
                <a:tc>
                  <a:txBody>
                    <a:bodyPr/>
                    <a:lstStyle/>
                    <a:p>
                      <a:pPr algn="l" fontAlgn="b"/>
                      <a:r>
                        <a:rPr lang="en-IN" sz="1100" u="none" strike="noStrike">
                          <a:effectLst/>
                        </a:rPr>
                        <a:t>proximity moderate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50493617"/>
                  </a:ext>
                </a:extLst>
              </a:tr>
              <a:tr h="184150">
                <a:tc>
                  <a:txBody>
                    <a:bodyPr/>
                    <a:lstStyle/>
                    <a:p>
                      <a:pPr algn="l" fontAlgn="b"/>
                      <a:r>
                        <a:rPr lang="en-IN" sz="1100" u="none" strike="noStrike">
                          <a:effectLst/>
                        </a:rPr>
                        <a:t>proximity shower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46830506"/>
                  </a:ext>
                </a:extLst>
              </a:tr>
              <a:tr h="184150">
                <a:tc>
                  <a:txBody>
                    <a:bodyPr/>
                    <a:lstStyle/>
                    <a:p>
                      <a:pPr algn="l" fontAlgn="b"/>
                      <a:r>
                        <a:rPr lang="en-IN" sz="1100" u="none" strike="noStrike">
                          <a:effectLst/>
                        </a:rPr>
                        <a:t>proximity thunderstorm with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89808780"/>
                  </a:ext>
                </a:extLst>
              </a:tr>
              <a:tr h="184150">
                <a:tc>
                  <a:txBody>
                    <a:bodyPr/>
                    <a:lstStyle/>
                    <a:p>
                      <a:pPr algn="l" fontAlgn="b"/>
                      <a:r>
                        <a:rPr lang="en-IN" sz="1100" u="none" strike="noStrike">
                          <a:effectLst/>
                        </a:rPr>
                        <a:t>ragged shower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2989820"/>
                  </a:ext>
                </a:extLst>
              </a:tr>
              <a:tr h="190500">
                <a:tc>
                  <a:txBody>
                    <a:bodyPr/>
                    <a:lstStyle/>
                    <a:p>
                      <a:pPr algn="l" fontAlgn="b"/>
                      <a:r>
                        <a:rPr lang="en-IN" sz="1100" u="none" strike="noStrike">
                          <a:effectLst/>
                        </a:rPr>
                        <a:t>rain and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42140449"/>
                  </a:ext>
                </a:extLst>
              </a:tr>
              <a:tr h="190500">
                <a:tc>
                  <a:txBody>
                    <a:bodyPr/>
                    <a:lstStyle/>
                    <a:p>
                      <a:pPr algn="l" fontAlgn="b"/>
                      <a:r>
                        <a:rPr lang="en-IN" sz="1100" u="none" strike="noStrike">
                          <a:effectLst/>
                        </a:rPr>
                        <a:t>shower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20375772"/>
                  </a:ext>
                </a:extLst>
              </a:tr>
              <a:tr h="184150">
                <a:tc>
                  <a:txBody>
                    <a:bodyPr/>
                    <a:lstStyle/>
                    <a:p>
                      <a:pPr algn="l" fontAlgn="b"/>
                      <a:r>
                        <a:rPr lang="en-IN" sz="1100" u="none" strike="noStrike">
                          <a:effectLst/>
                        </a:rPr>
                        <a:t>thunderstorm with heavy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02245843"/>
                  </a:ext>
                </a:extLst>
              </a:tr>
              <a:tr h="184150">
                <a:tc>
                  <a:txBody>
                    <a:bodyPr/>
                    <a:lstStyle/>
                    <a:p>
                      <a:pPr algn="l" fontAlgn="b"/>
                      <a:r>
                        <a:rPr lang="en-IN" sz="1100" u="none" strike="noStrike">
                          <a:effectLst/>
                        </a:rPr>
                        <a:t>thunderstorm with light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8614920"/>
                  </a:ext>
                </a:extLst>
              </a:tr>
              <a:tr h="184150">
                <a:tc>
                  <a:txBody>
                    <a:bodyPr/>
                    <a:lstStyle/>
                    <a:p>
                      <a:pPr algn="l" fontAlgn="b"/>
                      <a:r>
                        <a:rPr lang="en-IN" sz="1100" u="none" strike="noStrike">
                          <a:effectLst/>
                        </a:rPr>
                        <a:t>thunderstorm with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8484369"/>
                  </a:ext>
                </a:extLst>
              </a:tr>
              <a:tr h="190500">
                <a:tc>
                  <a:txBody>
                    <a:bodyPr/>
                    <a:lstStyle/>
                    <a:p>
                      <a:pPr algn="l" fontAlgn="b"/>
                      <a:r>
                        <a:rPr lang="en-IN" sz="1100" u="none" strike="noStrike" dirty="0">
                          <a:effectLst/>
                        </a:rPr>
                        <a:t>very heavy rain</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6686279"/>
                  </a:ext>
                </a:extLst>
              </a:tr>
            </a:tbl>
          </a:graphicData>
        </a:graphic>
      </p:graphicFrame>
      <p:pic>
        <p:nvPicPr>
          <p:cNvPr id="8" name="Picture 7" descr="A screen shot of a computer code">
            <a:extLst>
              <a:ext uri="{FF2B5EF4-FFF2-40B4-BE49-F238E27FC236}">
                <a16:creationId xmlns:a16="http://schemas.microsoft.com/office/drawing/2014/main" id="{DB4B54AF-51BA-58AE-15E3-6BEAF6F79E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2199" y="1430370"/>
            <a:ext cx="4394426" cy="258283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876C038E-CE5D-CA80-7993-6438B5B338F2}"/>
              </a:ext>
            </a:extLst>
          </p:cNvPr>
          <p:cNvSpPr txBox="1"/>
          <p:nvPr/>
        </p:nvSpPr>
        <p:spPr>
          <a:xfrm>
            <a:off x="561139" y="4818080"/>
            <a:ext cx="11368840" cy="1661993"/>
          </a:xfrm>
          <a:prstGeom prst="rect">
            <a:avLst/>
          </a:prstGeom>
          <a:noFill/>
        </p:spPr>
        <p:txBody>
          <a:bodyPr wrap="square" rtlCol="0">
            <a:spAutoFit/>
          </a:bodyPr>
          <a:lstStyle/>
          <a:p>
            <a:r>
              <a:rPr lang="en-US" b="1" dirty="0"/>
              <a:t>Toronto, Montreal &amp; Vancouver</a:t>
            </a:r>
            <a:r>
              <a:rPr lang="en-US" dirty="0"/>
              <a:t> are the top 3 cities with the most frequent occurrence of rainy weather based on weather description.</a:t>
            </a:r>
          </a:p>
          <a:p>
            <a:endParaRPr lang="en-US" dirty="0"/>
          </a:p>
          <a:p>
            <a:pPr marL="285750" indent="-285750">
              <a:buFont typeface="Arial" panose="020B0604020202020204" pitchFamily="34" charset="0"/>
              <a:buChar char="•"/>
            </a:pPr>
            <a:r>
              <a:rPr lang="en-US" sz="1600" dirty="0"/>
              <a:t>Spring (March-May) and Fall (September-November) average around 75-85mm of rain per month in Toronto.</a:t>
            </a:r>
          </a:p>
          <a:p>
            <a:pPr marL="285750" indent="-285750">
              <a:buFont typeface="Arial" panose="020B0604020202020204" pitchFamily="34" charset="0"/>
              <a:buChar char="•"/>
            </a:pPr>
            <a:r>
              <a:rPr lang="en-US" sz="1600" dirty="0"/>
              <a:t>Spring (March-May) sees the most rain, averaging around 75-90mm per month in Montreal.</a:t>
            </a:r>
          </a:p>
          <a:p>
            <a:pPr marL="285750" indent="-285750">
              <a:buFont typeface="Arial" panose="020B0604020202020204" pitchFamily="34" charset="0"/>
              <a:buChar char="•"/>
            </a:pPr>
            <a:r>
              <a:rPr lang="en-US" sz="1600" dirty="0"/>
              <a:t>Winter (December-February) brings the most rain, averaging around 150-200mm per month in Vancouver.</a:t>
            </a:r>
            <a:endParaRPr lang="en-IN" sz="1600" dirty="0"/>
          </a:p>
        </p:txBody>
      </p:sp>
      <p:sp>
        <p:nvSpPr>
          <p:cNvPr id="10" name="Rectangle: Rounded Corners 9">
            <a:extLst>
              <a:ext uri="{FF2B5EF4-FFF2-40B4-BE49-F238E27FC236}">
                <a16:creationId xmlns:a16="http://schemas.microsoft.com/office/drawing/2014/main" id="{92868FAA-5759-D8D5-0487-D791C5FBA483}"/>
              </a:ext>
            </a:extLst>
          </p:cNvPr>
          <p:cNvSpPr/>
          <p:nvPr/>
        </p:nvSpPr>
        <p:spPr>
          <a:xfrm>
            <a:off x="400718" y="4753811"/>
            <a:ext cx="11368840" cy="186623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52734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7A6DD-2279-516E-0D68-7EC0381EC414}"/>
              </a:ext>
            </a:extLst>
          </p:cNvPr>
          <p:cNvSpPr>
            <a:spLocks noGrp="1"/>
          </p:cNvSpPr>
          <p:nvPr>
            <p:ph type="title" idx="4294967295"/>
          </p:nvPr>
        </p:nvSpPr>
        <p:spPr>
          <a:xfrm>
            <a:off x="489370" y="105443"/>
            <a:ext cx="11579641" cy="1179513"/>
          </a:xfrm>
        </p:spPr>
        <p:txBody>
          <a:bodyPr>
            <a:normAutofit/>
          </a:bodyPr>
          <a:lstStyle/>
          <a:p>
            <a:r>
              <a:rPr lang="en-US" sz="2000" b="1" i="0" dirty="0">
                <a:solidFill>
                  <a:srgbClr val="24292E"/>
                </a:solidFill>
                <a:effectLst/>
                <a:latin typeface="Plus Jakarta Sans"/>
              </a:rPr>
              <a:t>5. Is there a correlation between humidity levels and air pressure? How might this relationship affect weather conditions?</a:t>
            </a:r>
            <a:br>
              <a:rPr lang="en-US" sz="2000" b="1" i="0" dirty="0">
                <a:solidFill>
                  <a:srgbClr val="24292E"/>
                </a:solidFill>
                <a:effectLst/>
                <a:latin typeface="Plus Jakarta Sans"/>
              </a:rPr>
            </a:br>
            <a:endParaRPr lang="en-IN" sz="2000" b="1" dirty="0"/>
          </a:p>
        </p:txBody>
      </p:sp>
      <p:graphicFrame>
        <p:nvGraphicFramePr>
          <p:cNvPr id="4" name="Table 3">
            <a:extLst>
              <a:ext uri="{FF2B5EF4-FFF2-40B4-BE49-F238E27FC236}">
                <a16:creationId xmlns:a16="http://schemas.microsoft.com/office/drawing/2014/main" id="{9D3DCE25-55AA-29A7-65AF-84B42018ADA1}"/>
              </a:ext>
            </a:extLst>
          </p:cNvPr>
          <p:cNvGraphicFramePr>
            <a:graphicFrameLocks noGrp="1"/>
          </p:cNvGraphicFramePr>
          <p:nvPr>
            <p:extLst>
              <p:ext uri="{D42A27DB-BD31-4B8C-83A1-F6EECF244321}">
                <p14:modId xmlns:p14="http://schemas.microsoft.com/office/powerpoint/2010/main" val="1403709824"/>
              </p:ext>
            </p:extLst>
          </p:nvPr>
        </p:nvGraphicFramePr>
        <p:xfrm>
          <a:off x="547100" y="1018507"/>
          <a:ext cx="5067637" cy="223804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216849">
                  <a:extLst>
                    <a:ext uri="{9D8B030D-6E8A-4147-A177-3AD203B41FA5}">
                      <a16:colId xmlns:a16="http://schemas.microsoft.com/office/drawing/2014/main" val="491251668"/>
                    </a:ext>
                  </a:extLst>
                </a:gridCol>
                <a:gridCol w="1201446">
                  <a:extLst>
                    <a:ext uri="{9D8B030D-6E8A-4147-A177-3AD203B41FA5}">
                      <a16:colId xmlns:a16="http://schemas.microsoft.com/office/drawing/2014/main" val="1841615712"/>
                    </a:ext>
                  </a:extLst>
                </a:gridCol>
                <a:gridCol w="2649342">
                  <a:extLst>
                    <a:ext uri="{9D8B030D-6E8A-4147-A177-3AD203B41FA5}">
                      <a16:colId xmlns:a16="http://schemas.microsoft.com/office/drawing/2014/main" val="3296490741"/>
                    </a:ext>
                  </a:extLst>
                </a:gridCol>
              </a:tblGrid>
              <a:tr h="223804">
                <a:tc>
                  <a:txBody>
                    <a:bodyPr/>
                    <a:lstStyle/>
                    <a:p>
                      <a:pPr algn="l" fontAlgn="b"/>
                      <a:r>
                        <a:rPr lang="en-IN" sz="1100" u="none" strike="noStrike">
                          <a:effectLst/>
                        </a:rPr>
                        <a:t>avg_humidity</a:t>
                      </a:r>
                      <a:endParaRPr lang="en-IN" sz="1100" b="1" i="0" u="none" strike="noStrike">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avg_pressure</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weather_description</a:t>
                      </a:r>
                      <a:endParaRPr lang="en-IN" sz="1100" b="1" i="0" u="none" strike="noStrike">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74451965"/>
                  </a:ext>
                </a:extLst>
              </a:tr>
              <a:tr h="223804">
                <a:tc>
                  <a:txBody>
                    <a:bodyPr/>
                    <a:lstStyle/>
                    <a:p>
                      <a:pPr algn="r" fontAlgn="b"/>
                      <a:r>
                        <a:rPr lang="en-IN" sz="1100" u="none" strike="noStrike">
                          <a:effectLst/>
                        </a:rPr>
                        <a:t>87.35</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1015.28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mist</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10317720"/>
                  </a:ext>
                </a:extLst>
              </a:tr>
              <a:tr h="223804">
                <a:tc>
                  <a:txBody>
                    <a:bodyPr/>
                    <a:lstStyle/>
                    <a:p>
                      <a:pPr algn="r" fontAlgn="b"/>
                      <a:r>
                        <a:rPr lang="en-IN" sz="1100" u="none" strike="noStrike">
                          <a:effectLst/>
                        </a:rPr>
                        <a:t>66.18</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1017.21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78005653"/>
                  </a:ext>
                </a:extLst>
              </a:tr>
              <a:tr h="223804">
                <a:tc>
                  <a:txBody>
                    <a:bodyPr/>
                    <a:lstStyle/>
                    <a:p>
                      <a:pPr algn="r" fontAlgn="b"/>
                      <a:r>
                        <a:rPr lang="en-IN" sz="1100" u="none" strike="noStrike">
                          <a:effectLst/>
                        </a:rPr>
                        <a:t>61.17</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1015.85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sky is clear</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31484121"/>
                  </a:ext>
                </a:extLst>
              </a:tr>
              <a:tr h="223804">
                <a:tc>
                  <a:txBody>
                    <a:bodyPr/>
                    <a:lstStyle/>
                    <a:p>
                      <a:pPr algn="r" fontAlgn="b"/>
                      <a:r>
                        <a:rPr lang="en-IN" sz="1100" u="none" strike="noStrike">
                          <a:effectLst/>
                        </a:rPr>
                        <a:t>80.27</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1017.44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06631748"/>
                  </a:ext>
                </a:extLst>
              </a:tr>
              <a:tr h="223804">
                <a:tc>
                  <a:txBody>
                    <a:bodyPr/>
                    <a:lstStyle/>
                    <a:p>
                      <a:pPr algn="r" fontAlgn="b"/>
                      <a:r>
                        <a:rPr lang="en-IN" sz="1100" u="none" strike="noStrike">
                          <a:effectLst/>
                        </a:rPr>
                        <a:t>62.46</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1017.09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few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71415120"/>
                  </a:ext>
                </a:extLst>
              </a:tr>
              <a:tr h="223804">
                <a:tc>
                  <a:txBody>
                    <a:bodyPr/>
                    <a:lstStyle/>
                    <a:p>
                      <a:pPr algn="r" fontAlgn="b"/>
                      <a:r>
                        <a:rPr lang="en-IN" sz="1100" u="none" strike="noStrike">
                          <a:effectLst/>
                        </a:rPr>
                        <a:t>90.46</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1016.38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fog</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1876455"/>
                  </a:ext>
                </a:extLst>
              </a:tr>
              <a:tr h="223804">
                <a:tc>
                  <a:txBody>
                    <a:bodyPr/>
                    <a:lstStyle/>
                    <a:p>
                      <a:pPr algn="r" fontAlgn="b"/>
                      <a:r>
                        <a:rPr lang="en-IN" sz="1100" u="none" strike="noStrike">
                          <a:effectLst/>
                        </a:rPr>
                        <a:t>73.33</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1015.88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overcast clouds</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90130675"/>
                  </a:ext>
                </a:extLst>
              </a:tr>
              <a:tr h="223804">
                <a:tc>
                  <a:txBody>
                    <a:bodyPr/>
                    <a:lstStyle/>
                    <a:p>
                      <a:pPr algn="r" fontAlgn="b"/>
                      <a:r>
                        <a:rPr lang="en-IN" sz="1100" u="none" strike="noStrike">
                          <a:effectLst/>
                        </a:rPr>
                        <a:t>78.6</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1011.91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light intensity shower rain</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94606543"/>
                  </a:ext>
                </a:extLst>
              </a:tr>
              <a:tr h="223804">
                <a:tc>
                  <a:txBody>
                    <a:bodyPr/>
                    <a:lstStyle/>
                    <a:p>
                      <a:pPr algn="r" fontAlgn="b"/>
                      <a:r>
                        <a:rPr lang="en-IN" sz="1100" u="none" strike="noStrike">
                          <a:effectLst/>
                        </a:rPr>
                        <a:t>85.93</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1019.6</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l" fontAlgn="b"/>
                      <a:r>
                        <a:rPr lang="en-IN" sz="1100" u="none" strike="noStrike" dirty="0">
                          <a:effectLst/>
                        </a:rPr>
                        <a:t>moderate rain</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1528087"/>
                  </a:ext>
                </a:extLst>
              </a:tr>
            </a:tbl>
          </a:graphicData>
        </a:graphic>
      </p:graphicFrame>
      <p:pic>
        <p:nvPicPr>
          <p:cNvPr id="6" name="Picture 5" descr="A screenshot of a computer">
            <a:extLst>
              <a:ext uri="{FF2B5EF4-FFF2-40B4-BE49-F238E27FC236}">
                <a16:creationId xmlns:a16="http://schemas.microsoft.com/office/drawing/2014/main" id="{585CAFEB-5BC1-88B5-3F16-2B80B1CBDF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100" y="3510968"/>
            <a:ext cx="5067637" cy="272406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descr="A graph showing pressure and humidity">
            <a:extLst>
              <a:ext uri="{FF2B5EF4-FFF2-40B4-BE49-F238E27FC236}">
                <a16:creationId xmlns:a16="http://schemas.microsoft.com/office/drawing/2014/main" id="{7885A54C-282A-0A9D-63D2-8299FFE14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7263" y="959939"/>
            <a:ext cx="4775200" cy="2296608"/>
          </a:xfrm>
          <a:prstGeom prst="rect">
            <a:avLst/>
          </a:prstGeom>
        </p:spPr>
      </p:pic>
      <p:sp>
        <p:nvSpPr>
          <p:cNvPr id="10" name="TextBox 9">
            <a:extLst>
              <a:ext uri="{FF2B5EF4-FFF2-40B4-BE49-F238E27FC236}">
                <a16:creationId xmlns:a16="http://schemas.microsoft.com/office/drawing/2014/main" id="{DC90F91F-7E40-C86A-E930-ED2BE6849E3F}"/>
              </a:ext>
            </a:extLst>
          </p:cNvPr>
          <p:cNvSpPr txBox="1"/>
          <p:nvPr/>
        </p:nvSpPr>
        <p:spPr>
          <a:xfrm>
            <a:off x="6039852" y="3561929"/>
            <a:ext cx="5850021" cy="2893100"/>
          </a:xfrm>
          <a:prstGeom prst="rect">
            <a:avLst/>
          </a:prstGeom>
          <a:noFill/>
        </p:spPr>
        <p:txBody>
          <a:bodyPr wrap="square" rtlCol="0">
            <a:spAutoFit/>
          </a:bodyPr>
          <a:lstStyle/>
          <a:p>
            <a:r>
              <a:rPr lang="en-US" sz="1400" b="1" u="none" strike="noStrike" dirty="0">
                <a:effectLst/>
              </a:rPr>
              <a:t>A correlation of 0.077 between humidity levels and air pressure</a:t>
            </a:r>
            <a:r>
              <a:rPr lang="en-US" sz="1400" u="none" strike="noStrike" dirty="0">
                <a:effectLst/>
              </a:rPr>
              <a:t> </a:t>
            </a:r>
            <a:r>
              <a:rPr lang="en-US" sz="1400" b="1" u="none" strike="noStrike" dirty="0">
                <a:effectLst/>
              </a:rPr>
              <a:t>is a relatively weak positive relationship.</a:t>
            </a:r>
          </a:p>
          <a:p>
            <a:endParaRPr lang="en-US" sz="1400" dirty="0"/>
          </a:p>
          <a:p>
            <a:pPr marL="285750" indent="-285750">
              <a:buFont typeface="Arial" panose="020B0604020202020204" pitchFamily="34" charset="0"/>
              <a:buChar char="•"/>
            </a:pPr>
            <a:r>
              <a:rPr lang="en-US" sz="1400" dirty="0"/>
              <a:t>Weak correlation means humidity level and air pressure do not strongly drive each other. Other factors have a bigger direct impact on weather.</a:t>
            </a:r>
          </a:p>
          <a:p>
            <a:pPr marL="285750" indent="-285750">
              <a:buFont typeface="Arial" panose="020B0604020202020204" pitchFamily="34" charset="0"/>
              <a:buChar char="•"/>
            </a:pPr>
            <a:r>
              <a:rPr lang="en-US" sz="1400" dirty="0"/>
              <a:t>With higher pressure, subsiding air warms and loses relative humidity. Lower pressure allows rising, cooling air to retain more moisture.</a:t>
            </a:r>
          </a:p>
          <a:p>
            <a:pPr marL="285750" indent="-285750">
              <a:buFont typeface="Arial" panose="020B0604020202020204" pitchFamily="34" charset="0"/>
              <a:buChar char="•"/>
            </a:pPr>
            <a:r>
              <a:rPr lang="en-US" sz="1400" dirty="0"/>
              <a:t>Humidity and pressure may correlate more strongly on short time scales, but other dynamics dominate over long periods.</a:t>
            </a:r>
          </a:p>
          <a:p>
            <a:pPr marL="285750" indent="-285750">
              <a:buFont typeface="Arial" panose="020B0604020202020204" pitchFamily="34" charset="0"/>
              <a:buChar char="•"/>
            </a:pPr>
            <a:r>
              <a:rPr lang="en-US" sz="1400" dirty="0"/>
              <a:t>Higher pressure typically brings more settled, stable weather. Lower pressure indicates storm systems are more likely.</a:t>
            </a:r>
            <a:endParaRPr lang="en-IN" sz="1400" dirty="0"/>
          </a:p>
        </p:txBody>
      </p:sp>
      <p:sp>
        <p:nvSpPr>
          <p:cNvPr id="11" name="Rectangle: Rounded Corners 10">
            <a:extLst>
              <a:ext uri="{FF2B5EF4-FFF2-40B4-BE49-F238E27FC236}">
                <a16:creationId xmlns:a16="http://schemas.microsoft.com/office/drawing/2014/main" id="{35564840-0FE6-89A2-87F3-F6D02956A4AA}"/>
              </a:ext>
            </a:extLst>
          </p:cNvPr>
          <p:cNvSpPr/>
          <p:nvPr/>
        </p:nvSpPr>
        <p:spPr>
          <a:xfrm>
            <a:off x="5844673" y="3429000"/>
            <a:ext cx="6149474" cy="315895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536623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3F538-1CB0-A93D-1DFE-81A23EEA0041}"/>
              </a:ext>
            </a:extLst>
          </p:cNvPr>
          <p:cNvSpPr>
            <a:spLocks noGrp="1"/>
          </p:cNvSpPr>
          <p:nvPr>
            <p:ph type="title" idx="4294967295"/>
          </p:nvPr>
        </p:nvSpPr>
        <p:spPr>
          <a:xfrm>
            <a:off x="585622" y="51970"/>
            <a:ext cx="11654505" cy="1179513"/>
          </a:xfrm>
        </p:spPr>
        <p:txBody>
          <a:bodyPr>
            <a:normAutofit/>
          </a:bodyPr>
          <a:lstStyle/>
          <a:p>
            <a:r>
              <a:rPr lang="en-US" sz="2000" b="1" dirty="0"/>
              <a:t>6. </a:t>
            </a:r>
            <a:r>
              <a:rPr lang="en-US" sz="2000" b="1" i="0" dirty="0">
                <a:solidFill>
                  <a:srgbClr val="24292E"/>
                </a:solidFill>
                <a:effectLst/>
                <a:latin typeface="Plus Jakarta Sans"/>
              </a:rPr>
              <a:t>Explore the impact of wind direction on temperature for coastal cities. Are there noticeable patterns?</a:t>
            </a:r>
            <a:br>
              <a:rPr lang="en-US" sz="2000" b="1" i="0" dirty="0">
                <a:solidFill>
                  <a:srgbClr val="24292E"/>
                </a:solidFill>
                <a:effectLst/>
                <a:latin typeface="Plus Jakarta Sans"/>
              </a:rPr>
            </a:br>
            <a:endParaRPr lang="en-IN" sz="2000" b="1" dirty="0"/>
          </a:p>
        </p:txBody>
      </p:sp>
      <p:graphicFrame>
        <p:nvGraphicFramePr>
          <p:cNvPr id="4" name="Table 3">
            <a:extLst>
              <a:ext uri="{FF2B5EF4-FFF2-40B4-BE49-F238E27FC236}">
                <a16:creationId xmlns:a16="http://schemas.microsoft.com/office/drawing/2014/main" id="{174C7BB2-08EA-23AC-D9BA-3C87F672C5E7}"/>
              </a:ext>
            </a:extLst>
          </p:cNvPr>
          <p:cNvGraphicFramePr>
            <a:graphicFrameLocks noGrp="1"/>
          </p:cNvGraphicFramePr>
          <p:nvPr>
            <p:extLst>
              <p:ext uri="{D42A27DB-BD31-4B8C-83A1-F6EECF244321}">
                <p14:modId xmlns:p14="http://schemas.microsoft.com/office/powerpoint/2010/main" val="3804688999"/>
              </p:ext>
            </p:extLst>
          </p:nvPr>
        </p:nvGraphicFramePr>
        <p:xfrm>
          <a:off x="585622" y="1004971"/>
          <a:ext cx="2984500" cy="212090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952500">
                  <a:extLst>
                    <a:ext uri="{9D8B030D-6E8A-4147-A177-3AD203B41FA5}">
                      <a16:colId xmlns:a16="http://schemas.microsoft.com/office/drawing/2014/main" val="3334598852"/>
                    </a:ext>
                  </a:extLst>
                </a:gridCol>
                <a:gridCol w="2032000">
                  <a:extLst>
                    <a:ext uri="{9D8B030D-6E8A-4147-A177-3AD203B41FA5}">
                      <a16:colId xmlns:a16="http://schemas.microsoft.com/office/drawing/2014/main" val="429653539"/>
                    </a:ext>
                  </a:extLst>
                </a:gridCol>
              </a:tblGrid>
              <a:tr h="247650">
                <a:tc>
                  <a:txBody>
                    <a:bodyPr/>
                    <a:lstStyle/>
                    <a:p>
                      <a:pPr algn="l" fontAlgn="b"/>
                      <a:r>
                        <a:rPr lang="en-IN" sz="1100" u="none" strike="noStrike" dirty="0">
                          <a:effectLst/>
                        </a:rPr>
                        <a:t>Coastal City</a:t>
                      </a:r>
                      <a:endParaRPr lang="en-IN" sz="1100" b="1" i="0" u="none" strike="noStrike" dirty="0">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weather_description</a:t>
                      </a:r>
                      <a:endParaRPr lang="en-IN" sz="1100" b="1" i="0" u="none" strike="noStrike">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06506911"/>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mist</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16846874"/>
                  </a:ext>
                </a:extLst>
              </a:tr>
              <a:tr h="19050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84337522"/>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8143690"/>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92253584"/>
                  </a:ext>
                </a:extLst>
              </a:tr>
              <a:tr h="19050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40145532"/>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4005339"/>
                  </a:ext>
                </a:extLst>
              </a:tr>
              <a:tr h="19050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83489568"/>
                  </a:ext>
                </a:extLst>
              </a:tr>
              <a:tr h="19050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60782417"/>
                  </a:ext>
                </a:extLst>
              </a:tr>
              <a:tr h="19050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7584881"/>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IN" sz="1100" u="none" strike="noStrike" dirty="0">
                          <a:effectLst/>
                        </a:rPr>
                        <a:t>broken clouds</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7854512"/>
                  </a:ext>
                </a:extLst>
              </a:tr>
            </a:tbl>
          </a:graphicData>
        </a:graphic>
      </p:graphicFrame>
      <p:graphicFrame>
        <p:nvGraphicFramePr>
          <p:cNvPr id="5" name="Table 4">
            <a:extLst>
              <a:ext uri="{FF2B5EF4-FFF2-40B4-BE49-F238E27FC236}">
                <a16:creationId xmlns:a16="http://schemas.microsoft.com/office/drawing/2014/main" id="{BB1C4FF6-A805-E42A-85A4-6A9B25343C9C}"/>
              </a:ext>
            </a:extLst>
          </p:cNvPr>
          <p:cNvGraphicFramePr>
            <a:graphicFrameLocks noGrp="1"/>
          </p:cNvGraphicFramePr>
          <p:nvPr>
            <p:extLst>
              <p:ext uri="{D42A27DB-BD31-4B8C-83A1-F6EECF244321}">
                <p14:modId xmlns:p14="http://schemas.microsoft.com/office/powerpoint/2010/main" val="1752717289"/>
              </p:ext>
            </p:extLst>
          </p:nvPr>
        </p:nvGraphicFramePr>
        <p:xfrm>
          <a:off x="8278730" y="862096"/>
          <a:ext cx="3441700" cy="240665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2032000">
                  <a:extLst>
                    <a:ext uri="{9D8B030D-6E8A-4147-A177-3AD203B41FA5}">
                      <a16:colId xmlns:a16="http://schemas.microsoft.com/office/drawing/2014/main" val="4194745692"/>
                    </a:ext>
                  </a:extLst>
                </a:gridCol>
                <a:gridCol w="1409700">
                  <a:extLst>
                    <a:ext uri="{9D8B030D-6E8A-4147-A177-3AD203B41FA5}">
                      <a16:colId xmlns:a16="http://schemas.microsoft.com/office/drawing/2014/main" val="2380756452"/>
                    </a:ext>
                  </a:extLst>
                </a:gridCol>
              </a:tblGrid>
              <a:tr h="190500">
                <a:tc>
                  <a:txBody>
                    <a:bodyPr/>
                    <a:lstStyle/>
                    <a:p>
                      <a:pPr algn="ctr" fontAlgn="ctr"/>
                      <a:r>
                        <a:rPr lang="en-IN" sz="1100" u="none" strike="noStrike">
                          <a:effectLst/>
                        </a:rPr>
                        <a:t>City ID</a:t>
                      </a:r>
                      <a:endParaRPr lang="en-IN" sz="11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ctr"/>
                      <a:r>
                        <a:rPr lang="en-IN" sz="1100" u="none" strike="noStrike" dirty="0">
                          <a:effectLst/>
                        </a:rPr>
                        <a:t>Coastal Cities</a:t>
                      </a:r>
                      <a:endParaRPr lang="en-IN" sz="1100" b="1" i="0" u="none" strike="noStrike" dirty="0">
                        <a:solidFill>
                          <a:srgbClr val="000000"/>
                        </a:solidFill>
                        <a:effectLst/>
                        <a:latin typeface="Calibri" panose="020F0502020204030204" pitchFamily="34" charset="0"/>
                      </a:endParaRPr>
                    </a:p>
                  </a:txBody>
                  <a:tcPr marL="6350" marR="6350" marT="635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14706666"/>
                  </a:ext>
                </a:extLst>
              </a:tr>
              <a:tr h="184150">
                <a:tc>
                  <a:txBody>
                    <a:bodyPr/>
                    <a:lstStyle/>
                    <a:p>
                      <a:pPr algn="ctr" fontAlgn="ctr"/>
                      <a:r>
                        <a:rPr lang="en-IN" sz="1000" u="none" strike="noStrike">
                          <a:effectLst/>
                        </a:rPr>
                        <a:t>1</a:t>
                      </a:r>
                      <a:endParaRPr lang="en-IN" sz="10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b"/>
                      <a:r>
                        <a:rPr lang="en-IN" sz="1000" u="none" strike="noStrike">
                          <a:effectLst/>
                        </a:rPr>
                        <a:t>Vancouver</a:t>
                      </a:r>
                      <a:endParaRPr lang="en-IN" sz="1000" b="0" i="0" u="none" strike="noStrike">
                        <a:solidFill>
                          <a:srgbClr val="1F1F1F"/>
                        </a:solidFill>
                        <a:effectLst/>
                        <a:latin typeface="Arial" panose="020B060402020202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45669398"/>
                  </a:ext>
                </a:extLst>
              </a:tr>
              <a:tr h="184150">
                <a:tc>
                  <a:txBody>
                    <a:bodyPr/>
                    <a:lstStyle/>
                    <a:p>
                      <a:pPr algn="ctr" fontAlgn="ctr"/>
                      <a:r>
                        <a:rPr lang="en-IN" sz="1000" u="none" strike="noStrike">
                          <a:effectLst/>
                        </a:rPr>
                        <a:t>2</a:t>
                      </a:r>
                      <a:endParaRPr lang="en-IN" sz="10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b"/>
                      <a:r>
                        <a:rPr lang="en-IN" sz="1000" u="none" strike="noStrike">
                          <a:effectLst/>
                        </a:rPr>
                        <a:t>Portland</a:t>
                      </a:r>
                      <a:endParaRPr lang="en-IN" sz="1000" b="0" i="0" u="none" strike="noStrike">
                        <a:solidFill>
                          <a:srgbClr val="1F1F1F"/>
                        </a:solidFill>
                        <a:effectLst/>
                        <a:latin typeface="Arial" panose="020B060402020202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29262918"/>
                  </a:ext>
                </a:extLst>
              </a:tr>
              <a:tr h="184150">
                <a:tc>
                  <a:txBody>
                    <a:bodyPr/>
                    <a:lstStyle/>
                    <a:p>
                      <a:pPr algn="ctr" fontAlgn="ctr"/>
                      <a:r>
                        <a:rPr lang="en-IN" sz="1000" u="none" strike="noStrike" dirty="0">
                          <a:effectLst/>
                        </a:rPr>
                        <a:t>3</a:t>
                      </a:r>
                      <a:endParaRPr lang="en-IN" sz="10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b"/>
                      <a:r>
                        <a:rPr lang="en-IN" sz="1000" u="none" strike="noStrike">
                          <a:effectLst/>
                        </a:rPr>
                        <a:t>San Francisco</a:t>
                      </a:r>
                      <a:endParaRPr lang="en-IN" sz="1000" b="0" i="0" u="none" strike="noStrike">
                        <a:solidFill>
                          <a:srgbClr val="1F1F1F"/>
                        </a:solidFill>
                        <a:effectLst/>
                        <a:latin typeface="Arial" panose="020B060402020202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5414291"/>
                  </a:ext>
                </a:extLst>
              </a:tr>
              <a:tr h="184150">
                <a:tc>
                  <a:txBody>
                    <a:bodyPr/>
                    <a:lstStyle/>
                    <a:p>
                      <a:pPr algn="ctr" fontAlgn="ctr"/>
                      <a:r>
                        <a:rPr lang="en-IN" sz="1000" u="none" strike="noStrike">
                          <a:effectLst/>
                        </a:rPr>
                        <a:t>4</a:t>
                      </a:r>
                      <a:endParaRPr lang="en-IN" sz="10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b"/>
                      <a:r>
                        <a:rPr lang="en-IN" sz="1000" u="none" strike="noStrike">
                          <a:effectLst/>
                        </a:rPr>
                        <a:t>Seattle</a:t>
                      </a:r>
                      <a:endParaRPr lang="en-IN" sz="1000" b="0" i="0" u="none" strike="noStrike">
                        <a:solidFill>
                          <a:srgbClr val="1F1F1F"/>
                        </a:solidFill>
                        <a:effectLst/>
                        <a:latin typeface="Arial" panose="020B060402020202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90959031"/>
                  </a:ext>
                </a:extLst>
              </a:tr>
              <a:tr h="184150">
                <a:tc>
                  <a:txBody>
                    <a:bodyPr/>
                    <a:lstStyle/>
                    <a:p>
                      <a:pPr algn="ctr" fontAlgn="ctr"/>
                      <a:r>
                        <a:rPr lang="en-IN" sz="1000" u="none" strike="noStrike">
                          <a:effectLst/>
                        </a:rPr>
                        <a:t>5</a:t>
                      </a:r>
                      <a:endParaRPr lang="en-IN" sz="10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b"/>
                      <a:r>
                        <a:rPr lang="en-IN" sz="1000" u="none" strike="noStrike">
                          <a:effectLst/>
                        </a:rPr>
                        <a:t>Los Angeles</a:t>
                      </a:r>
                      <a:endParaRPr lang="en-IN" sz="1000" b="0" i="0" u="none" strike="noStrike">
                        <a:solidFill>
                          <a:srgbClr val="1F1F1F"/>
                        </a:solidFill>
                        <a:effectLst/>
                        <a:latin typeface="Arial" panose="020B060402020202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00106730"/>
                  </a:ext>
                </a:extLst>
              </a:tr>
              <a:tr h="184150">
                <a:tc>
                  <a:txBody>
                    <a:bodyPr/>
                    <a:lstStyle/>
                    <a:p>
                      <a:pPr algn="ctr" fontAlgn="ctr"/>
                      <a:r>
                        <a:rPr lang="en-IN" sz="1000" u="none" strike="noStrike">
                          <a:effectLst/>
                        </a:rPr>
                        <a:t>6</a:t>
                      </a:r>
                      <a:endParaRPr lang="en-IN" sz="10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b"/>
                      <a:r>
                        <a:rPr lang="en-IN" sz="1000" u="none" strike="noStrike">
                          <a:effectLst/>
                        </a:rPr>
                        <a:t>San Diego</a:t>
                      </a:r>
                      <a:endParaRPr lang="en-IN" sz="1000" b="0" i="0" u="none" strike="noStrike">
                        <a:solidFill>
                          <a:srgbClr val="1F1F1F"/>
                        </a:solidFill>
                        <a:effectLst/>
                        <a:latin typeface="Arial" panose="020B060402020202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77768086"/>
                  </a:ext>
                </a:extLst>
              </a:tr>
              <a:tr h="184150">
                <a:tc>
                  <a:txBody>
                    <a:bodyPr/>
                    <a:lstStyle/>
                    <a:p>
                      <a:pPr algn="ctr" fontAlgn="ctr"/>
                      <a:r>
                        <a:rPr lang="en-IN" sz="1000" u="none" strike="noStrike">
                          <a:effectLst/>
                        </a:rPr>
                        <a:t>13</a:t>
                      </a:r>
                      <a:endParaRPr lang="en-IN" sz="10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b"/>
                      <a:r>
                        <a:rPr lang="en-IN" sz="1000" u="none" strike="noStrike">
                          <a:effectLst/>
                        </a:rPr>
                        <a:t>Houston</a:t>
                      </a:r>
                      <a:endParaRPr lang="en-IN" sz="1000" b="0" i="0" u="none" strike="noStrike">
                        <a:solidFill>
                          <a:srgbClr val="1F1F1F"/>
                        </a:solidFill>
                        <a:effectLst/>
                        <a:latin typeface="Arial" panose="020B060402020202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49973270"/>
                  </a:ext>
                </a:extLst>
              </a:tr>
              <a:tr h="184150">
                <a:tc>
                  <a:txBody>
                    <a:bodyPr/>
                    <a:lstStyle/>
                    <a:p>
                      <a:pPr algn="ctr" fontAlgn="ctr"/>
                      <a:r>
                        <a:rPr lang="en-IN" sz="1000" u="none" strike="noStrike">
                          <a:effectLst/>
                        </a:rPr>
                        <a:t>22</a:t>
                      </a:r>
                      <a:endParaRPr lang="en-IN" sz="10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ctr"/>
                      <a:r>
                        <a:rPr lang="en-IN" sz="1000" u="none" strike="noStrike">
                          <a:effectLst/>
                        </a:rPr>
                        <a:t>Jacksonville</a:t>
                      </a:r>
                      <a:endParaRPr lang="en-IN" sz="1000" b="0" i="0" u="none" strike="noStrike">
                        <a:solidFill>
                          <a:srgbClr val="1F1F1F"/>
                        </a:solidFill>
                        <a:effectLst/>
                        <a:latin typeface="Arial" panose="020B0604020202020204" pitchFamily="34" charset="0"/>
                      </a:endParaRPr>
                    </a:p>
                  </a:txBody>
                  <a:tcPr marL="6350" marR="6350" marT="635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39463604"/>
                  </a:ext>
                </a:extLst>
              </a:tr>
              <a:tr h="184150">
                <a:tc>
                  <a:txBody>
                    <a:bodyPr/>
                    <a:lstStyle/>
                    <a:p>
                      <a:pPr algn="ctr" fontAlgn="ctr"/>
                      <a:r>
                        <a:rPr lang="en-IN" sz="1000" u="none" strike="noStrike">
                          <a:effectLst/>
                        </a:rPr>
                        <a:t>24</a:t>
                      </a:r>
                      <a:endParaRPr lang="en-IN" sz="10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b"/>
                      <a:r>
                        <a:rPr lang="en-IN" sz="1000" u="none" strike="noStrike">
                          <a:effectLst/>
                        </a:rPr>
                        <a:t>Miami</a:t>
                      </a:r>
                      <a:endParaRPr lang="en-IN" sz="1000" b="0" i="0" u="none" strike="noStrike">
                        <a:solidFill>
                          <a:srgbClr val="1F1F1F"/>
                        </a:solidFill>
                        <a:effectLst/>
                        <a:latin typeface="Arial" panose="020B060402020202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58039358"/>
                  </a:ext>
                </a:extLst>
              </a:tr>
              <a:tr h="184150">
                <a:tc>
                  <a:txBody>
                    <a:bodyPr/>
                    <a:lstStyle/>
                    <a:p>
                      <a:pPr algn="ctr" fontAlgn="ctr"/>
                      <a:r>
                        <a:rPr lang="en-IN" sz="1000" u="none" strike="noStrike">
                          <a:effectLst/>
                        </a:rPr>
                        <a:t>30</a:t>
                      </a:r>
                      <a:endParaRPr lang="en-IN" sz="10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ctr"/>
                      <a:r>
                        <a:rPr lang="en-IN" sz="1000" u="none" strike="noStrike">
                          <a:effectLst/>
                        </a:rPr>
                        <a:t>Boston</a:t>
                      </a:r>
                      <a:endParaRPr lang="en-IN" sz="1000" b="0" i="0" u="none" strike="noStrike">
                        <a:solidFill>
                          <a:srgbClr val="1F1F1F"/>
                        </a:solidFill>
                        <a:effectLst/>
                        <a:latin typeface="Arial" panose="020B0604020202020204" pitchFamily="34" charset="0"/>
                      </a:endParaRPr>
                    </a:p>
                  </a:txBody>
                  <a:tcPr marL="6350" marR="6350" marT="635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66697872"/>
                  </a:ext>
                </a:extLst>
              </a:tr>
              <a:tr h="184150">
                <a:tc>
                  <a:txBody>
                    <a:bodyPr/>
                    <a:lstStyle/>
                    <a:p>
                      <a:pPr algn="ctr" fontAlgn="ctr"/>
                      <a:r>
                        <a:rPr lang="en-IN" sz="1000" u="none" strike="noStrike">
                          <a:effectLst/>
                        </a:rPr>
                        <a:t>32</a:t>
                      </a:r>
                      <a:endParaRPr lang="en-IN" sz="10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ctr" fontAlgn="ctr"/>
                      <a:r>
                        <a:rPr lang="en-IN" sz="1000" u="none" strike="noStrike">
                          <a:effectLst/>
                        </a:rPr>
                        <a:t>Tel Aviv District</a:t>
                      </a:r>
                      <a:endParaRPr lang="en-IN" sz="1000" b="0" i="0" u="none" strike="noStrike">
                        <a:solidFill>
                          <a:srgbClr val="1F1F1F"/>
                        </a:solidFill>
                        <a:effectLst/>
                        <a:latin typeface="Arial" panose="020B0604020202020204" pitchFamily="34" charset="0"/>
                      </a:endParaRPr>
                    </a:p>
                  </a:txBody>
                  <a:tcPr marL="6350" marR="6350" marT="635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95241654"/>
                  </a:ext>
                </a:extLst>
              </a:tr>
              <a:tr h="190500">
                <a:tc>
                  <a:txBody>
                    <a:bodyPr/>
                    <a:lstStyle/>
                    <a:p>
                      <a:pPr algn="ctr" fontAlgn="ctr"/>
                      <a:r>
                        <a:rPr lang="en-IN" sz="1000" u="none" strike="noStrike" dirty="0">
                          <a:effectLst/>
                        </a:rPr>
                        <a:t>33</a:t>
                      </a:r>
                      <a:endParaRPr lang="en-IN" sz="10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ctr"/>
                      <a:r>
                        <a:rPr lang="en-IN" sz="1000" u="none" strike="noStrike" dirty="0">
                          <a:effectLst/>
                        </a:rPr>
                        <a:t>Eilat</a:t>
                      </a:r>
                      <a:endParaRPr lang="en-IN" sz="1000" b="0" i="0" u="none" strike="noStrike" dirty="0">
                        <a:solidFill>
                          <a:srgbClr val="1F1F1F"/>
                        </a:solidFill>
                        <a:effectLst/>
                        <a:latin typeface="Arial" panose="020B0604020202020204" pitchFamily="34" charset="0"/>
                      </a:endParaRPr>
                    </a:p>
                  </a:txBody>
                  <a:tcPr marL="6350" marR="6350" marT="635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6753308"/>
                  </a:ext>
                </a:extLst>
              </a:tr>
            </a:tbl>
          </a:graphicData>
        </a:graphic>
      </p:graphicFrame>
      <p:pic>
        <p:nvPicPr>
          <p:cNvPr id="7" name="Picture 6" descr="A screen shot of a computer">
            <a:extLst>
              <a:ext uri="{FF2B5EF4-FFF2-40B4-BE49-F238E27FC236}">
                <a16:creationId xmlns:a16="http://schemas.microsoft.com/office/drawing/2014/main" id="{0DC435BA-329F-B634-2A71-F6E1ABC60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271" y="918578"/>
            <a:ext cx="3994287" cy="22072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4FB8A2BF-D229-B7F7-9BB8-DD67D7C9BFA9}"/>
              </a:ext>
            </a:extLst>
          </p:cNvPr>
          <p:cNvSpPr txBox="1"/>
          <p:nvPr/>
        </p:nvSpPr>
        <p:spPr>
          <a:xfrm>
            <a:off x="666833" y="3669215"/>
            <a:ext cx="10939545" cy="2677656"/>
          </a:xfrm>
          <a:prstGeom prst="rect">
            <a:avLst/>
          </a:prstGeom>
          <a:noFill/>
        </p:spPr>
        <p:txBody>
          <a:bodyPr wrap="square" rtlCol="0">
            <a:spAutoFit/>
          </a:bodyPr>
          <a:lstStyle/>
          <a:p>
            <a:pPr marL="0" algn="just" rtl="0" eaLnBrk="1" fontAlgn="ctr" latinLnBrk="0" hangingPunct="1">
              <a:spcBef>
                <a:spcPts val="0"/>
              </a:spcBef>
              <a:spcAft>
                <a:spcPts val="0"/>
              </a:spcAft>
            </a:pPr>
            <a:r>
              <a:rPr lang="en-US" sz="1600" b="1" i="0" u="none" strike="noStrike" kern="1200" dirty="0">
                <a:solidFill>
                  <a:srgbClr val="000000"/>
                </a:solidFill>
                <a:effectLst/>
                <a:latin typeface="Avenir Next LT Pro" panose="020B0504020202020204" pitchFamily="34" charset="0"/>
              </a:rPr>
              <a:t>The impact of wind direction on temperature for coastal cities can exhibit several noticeable patterns:</a:t>
            </a:r>
          </a:p>
          <a:p>
            <a:pPr marL="0" algn="just" rtl="0" eaLnBrk="1" fontAlgn="ctr" latinLnBrk="0" hangingPunct="1">
              <a:spcBef>
                <a:spcPts val="0"/>
              </a:spcBef>
              <a:spcAft>
                <a:spcPts val="0"/>
              </a:spcAft>
            </a:pPr>
            <a:endParaRPr lang="en-IN" sz="1400" b="1" i="0" u="none" strike="noStrike" dirty="0">
              <a:effectLst/>
              <a:latin typeface="Arial" panose="020B0604020202020204" pitchFamily="34" charset="0"/>
            </a:endParaRPr>
          </a:p>
          <a:p>
            <a:pPr algn="just"/>
            <a:r>
              <a:rPr lang="en-US" b="1" i="0" dirty="0">
                <a:solidFill>
                  <a:srgbClr val="1F1F1F"/>
                </a:solidFill>
                <a:effectLst/>
                <a:latin typeface="Google Sans"/>
              </a:rPr>
              <a:t>Onshore winds (blowing from the ocean towards the land):</a:t>
            </a:r>
          </a:p>
          <a:p>
            <a:pPr marL="742950" lvl="1" indent="-285750" algn="just">
              <a:buFont typeface="Arial" panose="020B0604020202020204" pitchFamily="34" charset="0"/>
              <a:buChar char="•"/>
            </a:pPr>
            <a:r>
              <a:rPr lang="en-US" sz="1600" b="0" i="0" dirty="0">
                <a:solidFill>
                  <a:srgbClr val="1F1F1F"/>
                </a:solidFill>
                <a:effectLst/>
                <a:latin typeface="Google Sans"/>
              </a:rPr>
              <a:t>Typically bring cooler air over land, especially during summer. This is because ocean water generally has a lower temperature than the land during the warm season.</a:t>
            </a:r>
          </a:p>
          <a:p>
            <a:pPr marL="742950" lvl="1" indent="-285750" algn="just">
              <a:buFont typeface="Arial" panose="020B0604020202020204" pitchFamily="34" charset="0"/>
              <a:buChar char="•"/>
            </a:pPr>
            <a:r>
              <a:rPr lang="en-US" sz="1600" b="0" i="0" dirty="0">
                <a:solidFill>
                  <a:srgbClr val="1F1F1F"/>
                </a:solidFill>
                <a:effectLst/>
                <a:latin typeface="Google Sans"/>
              </a:rPr>
              <a:t>Can bring warmer air during winter if the ocean water is warmer than the land.</a:t>
            </a:r>
          </a:p>
          <a:p>
            <a:pPr algn="just"/>
            <a:r>
              <a:rPr lang="en-US" b="1" i="0" dirty="0">
                <a:solidFill>
                  <a:srgbClr val="1F1F1F"/>
                </a:solidFill>
                <a:effectLst/>
                <a:latin typeface="Google Sans"/>
              </a:rPr>
              <a:t>Offshore winds (blowing from the land towards the ocean):</a:t>
            </a:r>
          </a:p>
          <a:p>
            <a:pPr marL="742950" lvl="1" indent="-285750" algn="just">
              <a:buFont typeface="Arial" panose="020B0604020202020204" pitchFamily="34" charset="0"/>
              <a:buChar char="•"/>
            </a:pPr>
            <a:r>
              <a:rPr lang="en-US" sz="1600" b="0" i="0" dirty="0">
                <a:solidFill>
                  <a:srgbClr val="1F1F1F"/>
                </a:solidFill>
                <a:effectLst/>
                <a:latin typeface="Google Sans"/>
              </a:rPr>
              <a:t>Typically bring warmer air over land, especially during summer. This is because the land heats up faster than the ocean during the warm season.</a:t>
            </a:r>
          </a:p>
          <a:p>
            <a:pPr marL="742950" lvl="1" indent="-285750" algn="just">
              <a:buFont typeface="Arial" panose="020B0604020202020204" pitchFamily="34" charset="0"/>
              <a:buChar char="•"/>
            </a:pPr>
            <a:r>
              <a:rPr lang="en-US" sz="1600" b="0" i="0" dirty="0">
                <a:solidFill>
                  <a:srgbClr val="1F1F1F"/>
                </a:solidFill>
                <a:effectLst/>
                <a:latin typeface="Google Sans"/>
              </a:rPr>
              <a:t>Can bring cooler air during winter if the land is colder than the ocean water.</a:t>
            </a:r>
          </a:p>
        </p:txBody>
      </p:sp>
      <p:sp>
        <p:nvSpPr>
          <p:cNvPr id="10" name="Rectangle: Rounded Corners 9">
            <a:extLst>
              <a:ext uri="{FF2B5EF4-FFF2-40B4-BE49-F238E27FC236}">
                <a16:creationId xmlns:a16="http://schemas.microsoft.com/office/drawing/2014/main" id="{075191B3-4EE0-556B-E126-4F4E62BD854C}"/>
              </a:ext>
            </a:extLst>
          </p:cNvPr>
          <p:cNvSpPr/>
          <p:nvPr/>
        </p:nvSpPr>
        <p:spPr>
          <a:xfrm>
            <a:off x="585622" y="3455737"/>
            <a:ext cx="11134808" cy="318168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21023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81C60-B863-573C-4B5D-5E2A77F7C6A1}"/>
              </a:ext>
            </a:extLst>
          </p:cNvPr>
          <p:cNvSpPr>
            <a:spLocks noGrp="1"/>
          </p:cNvSpPr>
          <p:nvPr>
            <p:ph type="title" idx="4294967295"/>
          </p:nvPr>
        </p:nvSpPr>
        <p:spPr>
          <a:xfrm>
            <a:off x="250031" y="62664"/>
            <a:ext cx="11691937" cy="1179513"/>
          </a:xfrm>
        </p:spPr>
        <p:txBody>
          <a:bodyPr>
            <a:normAutofit/>
          </a:bodyPr>
          <a:lstStyle/>
          <a:p>
            <a:r>
              <a:rPr lang="en-US" sz="2000" b="1" dirty="0"/>
              <a:t>7. </a:t>
            </a:r>
            <a:r>
              <a:rPr lang="en-US" sz="2000" b="1" i="0" dirty="0">
                <a:solidFill>
                  <a:srgbClr val="24292E"/>
                </a:solidFill>
                <a:effectLst/>
                <a:latin typeface="Plus Jakarta Sans"/>
              </a:rPr>
              <a:t>Are there specific months when cities experience significant temperature fluctuations? What might explain these variations?</a:t>
            </a:r>
            <a:br>
              <a:rPr lang="en-US" sz="2000" b="1" i="0" dirty="0">
                <a:solidFill>
                  <a:srgbClr val="24292E"/>
                </a:solidFill>
                <a:effectLst/>
                <a:latin typeface="Plus Jakarta Sans"/>
              </a:rPr>
            </a:br>
            <a:endParaRPr lang="en-IN" sz="2000" b="1" dirty="0"/>
          </a:p>
        </p:txBody>
      </p:sp>
      <p:sp>
        <p:nvSpPr>
          <p:cNvPr id="7" name="TextBox 6">
            <a:extLst>
              <a:ext uri="{FF2B5EF4-FFF2-40B4-BE49-F238E27FC236}">
                <a16:creationId xmlns:a16="http://schemas.microsoft.com/office/drawing/2014/main" id="{EC108843-175B-8F83-33B4-5B4474438695}"/>
              </a:ext>
            </a:extLst>
          </p:cNvPr>
          <p:cNvSpPr txBox="1"/>
          <p:nvPr/>
        </p:nvSpPr>
        <p:spPr>
          <a:xfrm>
            <a:off x="9774512" y="1171185"/>
            <a:ext cx="2167456" cy="5478423"/>
          </a:xfrm>
          <a:prstGeom prst="rect">
            <a:avLst/>
          </a:prstGeom>
          <a:noFill/>
        </p:spPr>
        <p:txBody>
          <a:bodyPr wrap="square" rtlCol="0">
            <a:spAutoFit/>
          </a:bodyPr>
          <a:lstStyle/>
          <a:p>
            <a:r>
              <a:rPr lang="en-US" sz="1400" dirty="0">
                <a:solidFill>
                  <a:srgbClr val="374151"/>
                </a:solidFill>
                <a:latin typeface="Söhne"/>
              </a:rPr>
              <a:t>From this query, I'm getting the average temperature of per month in last 5 years, and also what is the maximum average temperature and the minimum average temperature. By this, we can understand what can be the temperature fluctuations  in each month. </a:t>
            </a:r>
            <a:r>
              <a:rPr lang="en-US" sz="1400" b="0" i="0" dirty="0">
                <a:solidFill>
                  <a:srgbClr val="374151"/>
                </a:solidFill>
                <a:effectLst/>
                <a:latin typeface="Söhne"/>
              </a:rPr>
              <a:t>Cities can experience significant temperature fluctuations due to various factors, including:</a:t>
            </a:r>
          </a:p>
          <a:p>
            <a:endParaRPr lang="en-US" sz="1400" dirty="0">
              <a:solidFill>
                <a:srgbClr val="374151"/>
              </a:solidFill>
              <a:latin typeface="Söhne"/>
            </a:endParaRPr>
          </a:p>
          <a:p>
            <a:pPr marL="285750" indent="-285750">
              <a:buFont typeface="Arial" panose="020B0604020202020204" pitchFamily="34" charset="0"/>
              <a:buChar char="•"/>
            </a:pPr>
            <a:r>
              <a:rPr lang="en-IN" sz="1400" b="1" i="0" dirty="0">
                <a:solidFill>
                  <a:srgbClr val="1F1F1F"/>
                </a:solidFill>
                <a:effectLst/>
                <a:latin typeface="Google Sans"/>
              </a:rPr>
              <a:t>Seasonal changes</a:t>
            </a:r>
            <a:endParaRPr lang="en-US" sz="1400" b="1" i="0" dirty="0">
              <a:solidFill>
                <a:srgbClr val="374151"/>
              </a:solidFill>
              <a:effectLst/>
              <a:latin typeface="Söhne"/>
            </a:endParaRPr>
          </a:p>
          <a:p>
            <a:pPr marL="285750" indent="-285750">
              <a:buFont typeface="Arial" panose="020B0604020202020204" pitchFamily="34" charset="0"/>
              <a:buChar char="•"/>
            </a:pPr>
            <a:r>
              <a:rPr lang="en-IN" sz="1400" b="1" i="0" dirty="0">
                <a:solidFill>
                  <a:srgbClr val="1F1F1F"/>
                </a:solidFill>
                <a:effectLst/>
                <a:latin typeface="Google Sans"/>
              </a:rPr>
              <a:t>Continental vs. maritime climates</a:t>
            </a:r>
            <a:endParaRPr lang="en-US" sz="1400" b="1" dirty="0">
              <a:solidFill>
                <a:srgbClr val="374151"/>
              </a:solidFill>
              <a:latin typeface="Söhne"/>
            </a:endParaRPr>
          </a:p>
          <a:p>
            <a:pPr marL="285750" indent="-285750">
              <a:buFont typeface="Arial" panose="020B0604020202020204" pitchFamily="34" charset="0"/>
              <a:buChar char="•"/>
            </a:pPr>
            <a:r>
              <a:rPr lang="en-IN" sz="1400" b="1" i="0" dirty="0">
                <a:solidFill>
                  <a:srgbClr val="1F1F1F"/>
                </a:solidFill>
                <a:effectLst/>
                <a:latin typeface="Google Sans"/>
              </a:rPr>
              <a:t>Urban heat island effect</a:t>
            </a:r>
            <a:endParaRPr lang="en-US" sz="1400" b="1" i="0" dirty="0">
              <a:solidFill>
                <a:srgbClr val="374151"/>
              </a:solidFill>
              <a:effectLst/>
              <a:latin typeface="Söhne"/>
            </a:endParaRPr>
          </a:p>
          <a:p>
            <a:pPr marL="285750" indent="-285750">
              <a:buFont typeface="Arial" panose="020B0604020202020204" pitchFamily="34" charset="0"/>
              <a:buChar char="•"/>
            </a:pPr>
            <a:r>
              <a:rPr lang="en-IN" sz="1400" b="1" i="0" dirty="0">
                <a:solidFill>
                  <a:srgbClr val="1F1F1F"/>
                </a:solidFill>
                <a:effectLst/>
                <a:latin typeface="Google Sans"/>
              </a:rPr>
              <a:t>Synoptic weather patterns</a:t>
            </a:r>
            <a:endParaRPr lang="en-US" sz="1400" b="1" dirty="0">
              <a:solidFill>
                <a:srgbClr val="374151"/>
              </a:solidFill>
              <a:latin typeface="Söhne"/>
            </a:endParaRPr>
          </a:p>
          <a:p>
            <a:pPr marL="285750" indent="-285750">
              <a:buFont typeface="Arial" panose="020B0604020202020204" pitchFamily="34" charset="0"/>
              <a:buChar char="•"/>
            </a:pPr>
            <a:r>
              <a:rPr lang="en-IN" sz="1400" b="1" i="0" dirty="0">
                <a:solidFill>
                  <a:srgbClr val="1F1F1F"/>
                </a:solidFill>
                <a:effectLst/>
                <a:latin typeface="Google Sans"/>
              </a:rPr>
              <a:t>Local factors</a:t>
            </a:r>
            <a:endParaRPr lang="en-IN" sz="1400" b="1" dirty="0"/>
          </a:p>
        </p:txBody>
      </p:sp>
      <p:sp>
        <p:nvSpPr>
          <p:cNvPr id="8" name="Rectangle: Rounded Corners 7">
            <a:extLst>
              <a:ext uri="{FF2B5EF4-FFF2-40B4-BE49-F238E27FC236}">
                <a16:creationId xmlns:a16="http://schemas.microsoft.com/office/drawing/2014/main" id="{B8DB8CC0-1826-9B6B-5AE9-DEAD0463EA00}"/>
              </a:ext>
            </a:extLst>
          </p:cNvPr>
          <p:cNvSpPr/>
          <p:nvPr/>
        </p:nvSpPr>
        <p:spPr>
          <a:xfrm>
            <a:off x="9646652" y="1007436"/>
            <a:ext cx="2339402" cy="568992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descr="A screenshot of a computer program">
            <a:extLst>
              <a:ext uri="{FF2B5EF4-FFF2-40B4-BE49-F238E27FC236}">
                <a16:creationId xmlns:a16="http://schemas.microsoft.com/office/drawing/2014/main" id="{73F198B4-DA06-B81D-387B-9C4E78D9F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720" y="1095857"/>
            <a:ext cx="3366161" cy="26128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descr="A screenshot of a computer">
            <a:extLst>
              <a:ext uri="{FF2B5EF4-FFF2-40B4-BE49-F238E27FC236}">
                <a16:creationId xmlns:a16="http://schemas.microsoft.com/office/drawing/2014/main" id="{1E19AED5-44B2-60E2-3FC7-4B62CCB23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720" y="3985054"/>
            <a:ext cx="3366161" cy="26128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13" name="Table 12">
            <a:extLst>
              <a:ext uri="{FF2B5EF4-FFF2-40B4-BE49-F238E27FC236}">
                <a16:creationId xmlns:a16="http://schemas.microsoft.com/office/drawing/2014/main" id="{362B382B-DBCD-B279-48B5-F8F12E514A2F}"/>
              </a:ext>
            </a:extLst>
          </p:cNvPr>
          <p:cNvGraphicFramePr>
            <a:graphicFrameLocks noGrp="1"/>
          </p:cNvGraphicFramePr>
          <p:nvPr>
            <p:extLst>
              <p:ext uri="{D42A27DB-BD31-4B8C-83A1-F6EECF244321}">
                <p14:modId xmlns:p14="http://schemas.microsoft.com/office/powerpoint/2010/main" val="2996937769"/>
              </p:ext>
            </p:extLst>
          </p:nvPr>
        </p:nvGraphicFramePr>
        <p:xfrm>
          <a:off x="4046836" y="1069491"/>
          <a:ext cx="5220732" cy="2359509"/>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014391">
                  <a:extLst>
                    <a:ext uri="{9D8B030D-6E8A-4147-A177-3AD203B41FA5}">
                      <a16:colId xmlns:a16="http://schemas.microsoft.com/office/drawing/2014/main" val="2482508336"/>
                    </a:ext>
                  </a:extLst>
                </a:gridCol>
                <a:gridCol w="743886">
                  <a:extLst>
                    <a:ext uri="{9D8B030D-6E8A-4147-A177-3AD203B41FA5}">
                      <a16:colId xmlns:a16="http://schemas.microsoft.com/office/drawing/2014/main" val="119699916"/>
                    </a:ext>
                  </a:extLst>
                </a:gridCol>
                <a:gridCol w="879139">
                  <a:extLst>
                    <a:ext uri="{9D8B030D-6E8A-4147-A177-3AD203B41FA5}">
                      <a16:colId xmlns:a16="http://schemas.microsoft.com/office/drawing/2014/main" val="3742467608"/>
                    </a:ext>
                  </a:extLst>
                </a:gridCol>
                <a:gridCol w="906190">
                  <a:extLst>
                    <a:ext uri="{9D8B030D-6E8A-4147-A177-3AD203B41FA5}">
                      <a16:colId xmlns:a16="http://schemas.microsoft.com/office/drawing/2014/main" val="3058393185"/>
                    </a:ext>
                  </a:extLst>
                </a:gridCol>
                <a:gridCol w="1677126">
                  <a:extLst>
                    <a:ext uri="{9D8B030D-6E8A-4147-A177-3AD203B41FA5}">
                      <a16:colId xmlns:a16="http://schemas.microsoft.com/office/drawing/2014/main" val="814582674"/>
                    </a:ext>
                  </a:extLst>
                </a:gridCol>
              </a:tblGrid>
              <a:tr h="170811">
                <a:tc>
                  <a:txBody>
                    <a:bodyPr/>
                    <a:lstStyle/>
                    <a:p>
                      <a:pPr algn="l" fontAlgn="b"/>
                      <a:r>
                        <a:rPr lang="en-IN" sz="1100" u="none" strike="noStrike">
                          <a:effectLst/>
                        </a:rPr>
                        <a:t>City</a:t>
                      </a:r>
                      <a:endParaRPr lang="en-IN" sz="1100" b="1" i="0" u="none" strike="noStrike">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month</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avg_temp</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max_temp</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max_temp_fluctuation</a:t>
                      </a:r>
                      <a:endParaRPr lang="en-IN" sz="1100" b="1" i="0" u="none" strike="noStrike">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73078110"/>
                  </a:ext>
                </a:extLst>
              </a:tr>
              <a:tr h="289458">
                <a:tc>
                  <a:txBody>
                    <a:bodyPr/>
                    <a:lstStyle/>
                    <a:p>
                      <a:pPr algn="l" fontAlgn="b"/>
                      <a:r>
                        <a:rPr lang="en-IN" sz="1100" u="none" strike="noStrike">
                          <a:effectLst/>
                        </a:rPr>
                        <a:t>Minneapolis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January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264.1889103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295.3295214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31.14061107</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68482811"/>
                  </a:ext>
                </a:extLst>
              </a:tr>
              <a:tr h="289458">
                <a:tc>
                  <a:txBody>
                    <a:bodyPr/>
                    <a:lstStyle/>
                    <a:p>
                      <a:pPr algn="l" fontAlgn="b"/>
                      <a:r>
                        <a:rPr lang="en-IN" sz="1100" u="none" strike="noStrike">
                          <a:effectLst/>
                        </a:rPr>
                        <a:t>Minneapolis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February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265.1646816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295.3295214</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30.16483977</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74440776"/>
                  </a:ext>
                </a:extLst>
              </a:tr>
              <a:tr h="289458">
                <a:tc>
                  <a:txBody>
                    <a:bodyPr/>
                    <a:lstStyle/>
                    <a:p>
                      <a:pPr algn="l" fontAlgn="b"/>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February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264.8355044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294.3005872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29.46508282</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3870995"/>
                  </a:ext>
                </a:extLst>
              </a:tr>
              <a:tr h="274781">
                <a:tc>
                  <a:txBody>
                    <a:bodyPr/>
                    <a:lstStyle/>
                    <a:p>
                      <a:pPr algn="l" fontAlgn="b"/>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January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265.6189056</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294.3005872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28.68168168</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45813813"/>
                  </a:ext>
                </a:extLst>
              </a:tr>
              <a:tr h="170811">
                <a:tc>
                  <a:txBody>
                    <a:bodyPr/>
                    <a:lstStyle/>
                    <a:p>
                      <a:pPr algn="l" fontAlgn="b"/>
                      <a:r>
                        <a:rPr lang="en-IN" sz="1100" u="none" strike="noStrike">
                          <a:effectLst/>
                        </a:rPr>
                        <a:t>Minneapolis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December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267.2912517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295.3295214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28.03826963</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78485508"/>
                  </a:ext>
                </a:extLst>
              </a:tr>
              <a:tr h="289458">
                <a:tc>
                  <a:txBody>
                    <a:bodyPr/>
                    <a:lstStyle/>
                    <a:p>
                      <a:pPr algn="l" fontAlgn="b"/>
                      <a:r>
                        <a:rPr lang="en-IN" sz="1100" u="none" strike="noStrike">
                          <a:effectLst/>
                        </a:rPr>
                        <a:t>Detroit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February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268.8679292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295.6821602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26.81423106</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97094415"/>
                  </a:ext>
                </a:extLst>
              </a:tr>
              <a:tr h="289458">
                <a:tc>
                  <a:txBody>
                    <a:bodyPr/>
                    <a:lstStyle/>
                    <a:p>
                      <a:pPr algn="l" fontAlgn="b"/>
                      <a:r>
                        <a:rPr lang="en-IN" sz="1100" u="none" strike="noStrike">
                          <a:effectLst/>
                        </a:rPr>
                        <a:t>Las Vegas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December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dirty="0">
                          <a:effectLst/>
                        </a:rPr>
                        <a:t>279.7797912</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306.2685698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26.48877857</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6014688"/>
                  </a:ext>
                </a:extLst>
              </a:tr>
              <a:tr h="289458">
                <a:tc>
                  <a:txBody>
                    <a:bodyPr/>
                    <a:lstStyle/>
                    <a:p>
                      <a:pPr algn="l" fontAlgn="b"/>
                      <a:r>
                        <a:rPr lang="en-IN" sz="1100" u="none" strike="noStrike">
                          <a:effectLst/>
                        </a:rPr>
                        <a:t>Toronto</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February</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268.1386153</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294.5796928</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dirty="0">
                          <a:effectLst/>
                        </a:rPr>
                        <a:t>26.44107754</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5442794"/>
                  </a:ext>
                </a:extLst>
              </a:tr>
            </a:tbl>
          </a:graphicData>
        </a:graphic>
      </p:graphicFrame>
      <p:graphicFrame>
        <p:nvGraphicFramePr>
          <p:cNvPr id="14" name="Table 13">
            <a:extLst>
              <a:ext uri="{FF2B5EF4-FFF2-40B4-BE49-F238E27FC236}">
                <a16:creationId xmlns:a16="http://schemas.microsoft.com/office/drawing/2014/main" id="{5C906E78-D1B9-681C-6A55-874690476B13}"/>
              </a:ext>
            </a:extLst>
          </p:cNvPr>
          <p:cNvGraphicFramePr>
            <a:graphicFrameLocks noGrp="1"/>
          </p:cNvGraphicFramePr>
          <p:nvPr>
            <p:extLst>
              <p:ext uri="{D42A27DB-BD31-4B8C-83A1-F6EECF244321}">
                <p14:modId xmlns:p14="http://schemas.microsoft.com/office/powerpoint/2010/main" val="4104855436"/>
              </p:ext>
            </p:extLst>
          </p:nvPr>
        </p:nvGraphicFramePr>
        <p:xfrm>
          <a:off x="4046838" y="3862504"/>
          <a:ext cx="5220731" cy="2735411"/>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044146">
                  <a:extLst>
                    <a:ext uri="{9D8B030D-6E8A-4147-A177-3AD203B41FA5}">
                      <a16:colId xmlns:a16="http://schemas.microsoft.com/office/drawing/2014/main" val="923416178"/>
                    </a:ext>
                  </a:extLst>
                </a:gridCol>
                <a:gridCol w="773224">
                  <a:extLst>
                    <a:ext uri="{9D8B030D-6E8A-4147-A177-3AD203B41FA5}">
                      <a16:colId xmlns:a16="http://schemas.microsoft.com/office/drawing/2014/main" val="1402033982"/>
                    </a:ext>
                  </a:extLst>
                </a:gridCol>
                <a:gridCol w="1006149">
                  <a:extLst>
                    <a:ext uri="{9D8B030D-6E8A-4147-A177-3AD203B41FA5}">
                      <a16:colId xmlns:a16="http://schemas.microsoft.com/office/drawing/2014/main" val="577794021"/>
                    </a:ext>
                  </a:extLst>
                </a:gridCol>
                <a:gridCol w="877329">
                  <a:extLst>
                    <a:ext uri="{9D8B030D-6E8A-4147-A177-3AD203B41FA5}">
                      <a16:colId xmlns:a16="http://schemas.microsoft.com/office/drawing/2014/main" val="452461060"/>
                    </a:ext>
                  </a:extLst>
                </a:gridCol>
                <a:gridCol w="1519883">
                  <a:extLst>
                    <a:ext uri="{9D8B030D-6E8A-4147-A177-3AD203B41FA5}">
                      <a16:colId xmlns:a16="http://schemas.microsoft.com/office/drawing/2014/main" val="2819947606"/>
                    </a:ext>
                  </a:extLst>
                </a:gridCol>
              </a:tblGrid>
              <a:tr h="187466">
                <a:tc>
                  <a:txBody>
                    <a:bodyPr/>
                    <a:lstStyle/>
                    <a:p>
                      <a:pPr algn="l" fontAlgn="b"/>
                      <a:r>
                        <a:rPr lang="en-IN" sz="1100" u="none" strike="noStrike" dirty="0">
                          <a:effectLst/>
                        </a:rPr>
                        <a:t>City</a:t>
                      </a:r>
                      <a:endParaRPr lang="en-IN" sz="1100" b="1" i="0" u="none" strike="noStrike" dirty="0">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month</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dirty="0" err="1">
                          <a:effectLst/>
                        </a:rPr>
                        <a:t>avg_temp</a:t>
                      </a:r>
                      <a:endParaRPr lang="en-IN" sz="1100" b="1" i="0" u="none" strike="noStrike" dirty="0">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min_temp</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min_temp_fluctuation</a:t>
                      </a:r>
                      <a:endParaRPr lang="en-IN" sz="1100" b="1" i="0" u="none" strike="noStrike">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824223930"/>
                  </a:ext>
                </a:extLst>
              </a:tr>
              <a:tr h="315965">
                <a:tc>
                  <a:txBody>
                    <a:bodyPr/>
                    <a:lstStyle/>
                    <a:p>
                      <a:pPr algn="l" fontAlgn="b"/>
                      <a:r>
                        <a:rPr lang="en-IN" sz="1100" u="none" strike="noStrike">
                          <a:effectLst/>
                        </a:rPr>
                        <a:t>Minneapolis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July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295.3295214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264.1889103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31.14061107</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59256321"/>
                  </a:ext>
                </a:extLst>
              </a:tr>
              <a:tr h="315965">
                <a:tc>
                  <a:txBody>
                    <a:bodyPr/>
                    <a:lstStyle/>
                    <a:p>
                      <a:pPr algn="l" fontAlgn="b"/>
                      <a:r>
                        <a:rPr lang="en-IN" sz="1100" u="none" strike="noStrike">
                          <a:effectLst/>
                        </a:rPr>
                        <a:t>Minneapolis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August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293.9916383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264.1889103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29.80272804</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29318415"/>
                  </a:ext>
                </a:extLst>
              </a:tr>
              <a:tr h="315965">
                <a:tc>
                  <a:txBody>
                    <a:bodyPr/>
                    <a:lstStyle/>
                    <a:p>
                      <a:pPr algn="l" fontAlgn="b"/>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dirty="0">
                          <a:effectLst/>
                        </a:rPr>
                        <a:t>July</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294.3005872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264.8355044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29.46508282</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26819047"/>
                  </a:ext>
                </a:extLst>
              </a:tr>
              <a:tr h="315965">
                <a:tc>
                  <a:txBody>
                    <a:bodyPr/>
                    <a:lstStyle/>
                    <a:p>
                      <a:pPr algn="l" fontAlgn="b"/>
                      <a:r>
                        <a:rPr lang="en-IN" sz="1100" u="none" strike="noStrike" dirty="0">
                          <a:effectLst/>
                        </a:rPr>
                        <a:t>Minneapolis</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June</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293.3294662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264.1889103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29.14055591</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12180785"/>
                  </a:ext>
                </a:extLst>
              </a:tr>
              <a:tr h="315965">
                <a:tc>
                  <a:txBody>
                    <a:bodyPr/>
                    <a:lstStyle/>
                    <a:p>
                      <a:pPr algn="l" fontAlgn="b"/>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August</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293.0499331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264.8355044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28.21442863</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21761584"/>
                  </a:ext>
                </a:extLst>
              </a:tr>
              <a:tr h="315965">
                <a:tc>
                  <a:txBody>
                    <a:bodyPr/>
                    <a:lstStyle/>
                    <a:p>
                      <a:pPr algn="l" fontAlgn="b"/>
                      <a:r>
                        <a:rPr lang="en-IN" sz="1100" u="none" strike="noStrike">
                          <a:effectLst/>
                        </a:rPr>
                        <a:t>Detroit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July</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295.6821602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268.8679292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26.81423106</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3800173"/>
                  </a:ext>
                </a:extLst>
              </a:tr>
              <a:tr h="336190">
                <a:tc>
                  <a:txBody>
                    <a:bodyPr/>
                    <a:lstStyle/>
                    <a:p>
                      <a:pPr algn="l" fontAlgn="b"/>
                      <a:r>
                        <a:rPr lang="en-IN" sz="1100" u="none" strike="noStrike">
                          <a:effectLst/>
                        </a:rPr>
                        <a:t>Minneapolis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September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290.9390717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264.1889103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26.75016145</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25858775"/>
                  </a:ext>
                </a:extLst>
              </a:tr>
              <a:tr h="315965">
                <a:tc>
                  <a:txBody>
                    <a:bodyPr/>
                    <a:lstStyle/>
                    <a:p>
                      <a:pPr algn="l" fontAlgn="b"/>
                      <a:r>
                        <a:rPr lang="en-IN" sz="1100" u="none" strike="noStrike">
                          <a:effectLst/>
                        </a:rPr>
                        <a:t>Las Vegas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July</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dirty="0">
                          <a:effectLst/>
                        </a:rPr>
                        <a:t>306.2685698</a:t>
                      </a:r>
                      <a:endParaRPr lang="en-IN" sz="1100" b="0" i="0" u="none" strike="noStrike" dirty="0">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279.7797912</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dirty="0">
                          <a:effectLst/>
                        </a:rPr>
                        <a:t>26.48877857</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3215257"/>
                  </a:ext>
                </a:extLst>
              </a:tr>
            </a:tbl>
          </a:graphicData>
        </a:graphic>
      </p:graphicFrame>
    </p:spTree>
    <p:extLst>
      <p:ext uri="{BB962C8B-B14F-4D97-AF65-F5344CB8AC3E}">
        <p14:creationId xmlns:p14="http://schemas.microsoft.com/office/powerpoint/2010/main" val="1756753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0C122-CA5A-13CB-2817-D1428063A082}"/>
              </a:ext>
            </a:extLst>
          </p:cNvPr>
          <p:cNvSpPr>
            <a:spLocks noGrp="1"/>
          </p:cNvSpPr>
          <p:nvPr>
            <p:ph type="title" idx="4294967295"/>
          </p:nvPr>
        </p:nvSpPr>
        <p:spPr>
          <a:xfrm>
            <a:off x="230844" y="87985"/>
            <a:ext cx="11730312" cy="1179513"/>
          </a:xfrm>
        </p:spPr>
        <p:txBody>
          <a:bodyPr>
            <a:normAutofit/>
          </a:bodyPr>
          <a:lstStyle/>
          <a:p>
            <a:r>
              <a:rPr lang="en-US" sz="2000" b="1" dirty="0"/>
              <a:t>8. </a:t>
            </a:r>
            <a:r>
              <a:rPr lang="en-US" sz="2000" b="1" i="0" dirty="0">
                <a:solidFill>
                  <a:srgbClr val="24292E"/>
                </a:solidFill>
                <a:effectLst/>
                <a:latin typeface="Plus Jakarta Sans"/>
              </a:rPr>
              <a:t>Identify periods of extreme weather events, such as storms or heatwaves, by analyzing the time-based data. What patterns emerge?</a:t>
            </a:r>
            <a:br>
              <a:rPr lang="en-US" sz="2000" b="1" i="0" dirty="0">
                <a:solidFill>
                  <a:srgbClr val="24292E"/>
                </a:solidFill>
                <a:effectLst/>
                <a:latin typeface="Plus Jakarta Sans"/>
              </a:rPr>
            </a:br>
            <a:endParaRPr lang="en-IN" sz="2000" b="1" dirty="0"/>
          </a:p>
        </p:txBody>
      </p:sp>
      <p:pic>
        <p:nvPicPr>
          <p:cNvPr id="8" name="Picture 7" descr="A screen shot of a computer code">
            <a:extLst>
              <a:ext uri="{FF2B5EF4-FFF2-40B4-BE49-F238E27FC236}">
                <a16:creationId xmlns:a16="http://schemas.microsoft.com/office/drawing/2014/main" id="{F1D24184-73C2-B5FE-EF69-F51555382C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83" y="1203157"/>
            <a:ext cx="3945451" cy="2423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9" name="Table 8">
            <a:extLst>
              <a:ext uri="{FF2B5EF4-FFF2-40B4-BE49-F238E27FC236}">
                <a16:creationId xmlns:a16="http://schemas.microsoft.com/office/drawing/2014/main" id="{7F585042-1AAB-92D4-E3AE-AFA873D15D93}"/>
              </a:ext>
            </a:extLst>
          </p:cNvPr>
          <p:cNvGraphicFramePr>
            <a:graphicFrameLocks noGrp="1"/>
          </p:cNvGraphicFramePr>
          <p:nvPr>
            <p:extLst>
              <p:ext uri="{D42A27DB-BD31-4B8C-83A1-F6EECF244321}">
                <p14:modId xmlns:p14="http://schemas.microsoft.com/office/powerpoint/2010/main" val="1746012791"/>
              </p:ext>
            </p:extLst>
          </p:nvPr>
        </p:nvGraphicFramePr>
        <p:xfrm>
          <a:off x="749539" y="3889480"/>
          <a:ext cx="4069741" cy="2597715"/>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752163">
                  <a:extLst>
                    <a:ext uri="{9D8B030D-6E8A-4147-A177-3AD203B41FA5}">
                      <a16:colId xmlns:a16="http://schemas.microsoft.com/office/drawing/2014/main" val="2590011787"/>
                    </a:ext>
                  </a:extLst>
                </a:gridCol>
                <a:gridCol w="1007362">
                  <a:extLst>
                    <a:ext uri="{9D8B030D-6E8A-4147-A177-3AD203B41FA5}">
                      <a16:colId xmlns:a16="http://schemas.microsoft.com/office/drawing/2014/main" val="75795152"/>
                    </a:ext>
                  </a:extLst>
                </a:gridCol>
                <a:gridCol w="2310216">
                  <a:extLst>
                    <a:ext uri="{9D8B030D-6E8A-4147-A177-3AD203B41FA5}">
                      <a16:colId xmlns:a16="http://schemas.microsoft.com/office/drawing/2014/main" val="1840283767"/>
                    </a:ext>
                  </a:extLst>
                </a:gridCol>
              </a:tblGrid>
              <a:tr h="275948">
                <a:tc>
                  <a:txBody>
                    <a:bodyPr/>
                    <a:lstStyle/>
                    <a:p>
                      <a:pPr algn="l" fontAlgn="b"/>
                      <a:r>
                        <a:rPr lang="en-IN" sz="1100" u="none" strike="noStrike">
                          <a:effectLst/>
                        </a:rPr>
                        <a:t>date</a:t>
                      </a:r>
                      <a:endParaRPr lang="en-IN" sz="1100" b="1" i="0" u="none" strike="noStrike">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City</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weather_description</a:t>
                      </a:r>
                      <a:endParaRPr lang="en-IN" sz="1100" b="1" i="0" u="none" strike="noStrike">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8858747"/>
                  </a:ext>
                </a:extLst>
              </a:tr>
              <a:tr h="285463">
                <a:tc>
                  <a:txBody>
                    <a:bodyPr/>
                    <a:lstStyle/>
                    <a:p>
                      <a:pPr algn="l" fontAlgn="b"/>
                      <a:r>
                        <a:rPr lang="en-IN" sz="1100" u="none" strike="noStrike">
                          <a:effectLst/>
                        </a:rPr>
                        <a:t>2012-10-07</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San Francisco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proximity thunderstorm</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19374224"/>
                  </a:ext>
                </a:extLst>
              </a:tr>
              <a:tr h="285463">
                <a:tc>
                  <a:txBody>
                    <a:bodyPr/>
                    <a:lstStyle/>
                    <a:p>
                      <a:pPr algn="l" fontAlgn="b"/>
                      <a:r>
                        <a:rPr lang="en-IN" sz="1100" u="none" strike="noStrike">
                          <a:effectLst/>
                        </a:rPr>
                        <a:t>2012-10-09</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San Francisco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thunderstorm</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1392271"/>
                  </a:ext>
                </a:extLst>
              </a:tr>
              <a:tr h="285463">
                <a:tc>
                  <a:txBody>
                    <a:bodyPr/>
                    <a:lstStyle/>
                    <a:p>
                      <a:pPr algn="l" fontAlgn="b"/>
                      <a:r>
                        <a:rPr lang="en-IN" sz="1100" u="none" strike="noStrike">
                          <a:effectLst/>
                        </a:rPr>
                        <a:t>2012-10-19</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San Francisco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thunderstorm with heavy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12377954"/>
                  </a:ext>
                </a:extLst>
              </a:tr>
              <a:tr h="361586">
                <a:tc>
                  <a:txBody>
                    <a:bodyPr/>
                    <a:lstStyle/>
                    <a:p>
                      <a:pPr algn="l" fontAlgn="b"/>
                      <a:r>
                        <a:rPr lang="en-IN" sz="1100" u="none" strike="noStrike">
                          <a:effectLst/>
                        </a:rPr>
                        <a:t>2012-12-11</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San Francisco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thunderstorm</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45722872"/>
                  </a:ext>
                </a:extLst>
              </a:tr>
              <a:tr h="275948">
                <a:tc>
                  <a:txBody>
                    <a:bodyPr/>
                    <a:lstStyle/>
                    <a:p>
                      <a:pPr algn="l" fontAlgn="b"/>
                      <a:r>
                        <a:rPr lang="en-IN" sz="1100" u="none" strike="noStrike">
                          <a:effectLst/>
                        </a:rPr>
                        <a:t>2012-12-11</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San Francisco</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thunderstorm with heavy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24966420"/>
                  </a:ext>
                </a:extLst>
              </a:tr>
              <a:tr h="275948">
                <a:tc>
                  <a:txBody>
                    <a:bodyPr/>
                    <a:lstStyle/>
                    <a:p>
                      <a:pPr algn="l" fontAlgn="b"/>
                      <a:r>
                        <a:rPr lang="en-IN" sz="1100" u="none" strike="noStrike">
                          <a:effectLst/>
                        </a:rPr>
                        <a:t>2012-10-12</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Los Angeles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thunderstorm with rain</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90664486"/>
                  </a:ext>
                </a:extLst>
              </a:tr>
              <a:tr h="275948">
                <a:tc>
                  <a:txBody>
                    <a:bodyPr/>
                    <a:lstStyle/>
                    <a:p>
                      <a:pPr algn="l" fontAlgn="b"/>
                      <a:r>
                        <a:rPr lang="en-IN" sz="1100" u="none" strike="noStrike">
                          <a:effectLst/>
                        </a:rPr>
                        <a:t>2012-10-12</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Los Angeles</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thunderstorm</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0494878"/>
                  </a:ext>
                </a:extLst>
              </a:tr>
              <a:tr h="275948">
                <a:tc>
                  <a:txBody>
                    <a:bodyPr/>
                    <a:lstStyle/>
                    <a:p>
                      <a:pPr algn="l" fontAlgn="b"/>
                      <a:r>
                        <a:rPr lang="en-IN" sz="1100" u="none" strike="noStrike">
                          <a:effectLst/>
                        </a:rPr>
                        <a:t>2012-10-12</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Las Vegas</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l" fontAlgn="b"/>
                      <a:r>
                        <a:rPr lang="en-IN" sz="1100" u="none" strike="noStrike" dirty="0">
                          <a:effectLst/>
                        </a:rPr>
                        <a:t>proximity thunderstorm</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25478994"/>
                  </a:ext>
                </a:extLst>
              </a:tr>
            </a:tbl>
          </a:graphicData>
        </a:graphic>
      </p:graphicFrame>
      <p:graphicFrame>
        <p:nvGraphicFramePr>
          <p:cNvPr id="10" name="Table 9">
            <a:extLst>
              <a:ext uri="{FF2B5EF4-FFF2-40B4-BE49-F238E27FC236}">
                <a16:creationId xmlns:a16="http://schemas.microsoft.com/office/drawing/2014/main" id="{ABA129A7-E39F-AF63-3E20-CA7BD2F226F1}"/>
              </a:ext>
            </a:extLst>
          </p:cNvPr>
          <p:cNvGraphicFramePr>
            <a:graphicFrameLocks noGrp="1"/>
          </p:cNvGraphicFramePr>
          <p:nvPr>
            <p:extLst>
              <p:ext uri="{D42A27DB-BD31-4B8C-83A1-F6EECF244321}">
                <p14:modId xmlns:p14="http://schemas.microsoft.com/office/powerpoint/2010/main" val="2975541103"/>
              </p:ext>
            </p:extLst>
          </p:nvPr>
        </p:nvGraphicFramePr>
        <p:xfrm>
          <a:off x="5063564" y="1203157"/>
          <a:ext cx="3069784" cy="173984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977763">
                  <a:extLst>
                    <a:ext uri="{9D8B030D-6E8A-4147-A177-3AD203B41FA5}">
                      <a16:colId xmlns:a16="http://schemas.microsoft.com/office/drawing/2014/main" val="1602406875"/>
                    </a:ext>
                  </a:extLst>
                </a:gridCol>
                <a:gridCol w="2092021">
                  <a:extLst>
                    <a:ext uri="{9D8B030D-6E8A-4147-A177-3AD203B41FA5}">
                      <a16:colId xmlns:a16="http://schemas.microsoft.com/office/drawing/2014/main" val="845941099"/>
                    </a:ext>
                  </a:extLst>
                </a:gridCol>
              </a:tblGrid>
              <a:tr h="383420">
                <a:tc>
                  <a:txBody>
                    <a:bodyPr/>
                    <a:lstStyle/>
                    <a:p>
                      <a:pPr algn="l" fontAlgn="b"/>
                      <a:r>
                        <a:rPr lang="en-IN" sz="1100" u="none" strike="noStrike" dirty="0">
                          <a:effectLst/>
                        </a:rPr>
                        <a:t>Top Periods</a:t>
                      </a:r>
                      <a:endParaRPr lang="en-IN" sz="11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Count of weather_description</a:t>
                      </a:r>
                      <a:endParaRPr lang="en-IN" sz="1100" b="1"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51283157"/>
                  </a:ext>
                </a:extLst>
              </a:tr>
              <a:tr h="226070">
                <a:tc>
                  <a:txBody>
                    <a:bodyPr/>
                    <a:lstStyle/>
                    <a:p>
                      <a:pPr algn="l" fontAlgn="b"/>
                      <a:r>
                        <a:rPr lang="en-IN" sz="1100" u="none" strike="noStrike">
                          <a:effectLst/>
                        </a:rPr>
                        <a:t>2017</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3238</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55731326"/>
                  </a:ext>
                </a:extLst>
              </a:tr>
              <a:tr h="226070">
                <a:tc>
                  <a:txBody>
                    <a:bodyPr/>
                    <a:lstStyle/>
                    <a:p>
                      <a:pPr algn="l" fontAlgn="b"/>
                      <a:r>
                        <a:rPr lang="en-IN" sz="1100" u="none" strike="noStrike">
                          <a:effectLst/>
                        </a:rPr>
                        <a:t>2016</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2382</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84372836"/>
                  </a:ext>
                </a:extLst>
              </a:tr>
              <a:tr h="226070">
                <a:tc>
                  <a:txBody>
                    <a:bodyPr/>
                    <a:lstStyle/>
                    <a:p>
                      <a:pPr algn="l" fontAlgn="b"/>
                      <a:r>
                        <a:rPr lang="en-IN" sz="1100" u="none" strike="noStrike">
                          <a:effectLst/>
                        </a:rPr>
                        <a:t>2015</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2033</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68164205"/>
                  </a:ext>
                </a:extLst>
              </a:tr>
              <a:tr h="226070">
                <a:tc>
                  <a:txBody>
                    <a:bodyPr/>
                    <a:lstStyle/>
                    <a:p>
                      <a:pPr algn="l" fontAlgn="b"/>
                      <a:r>
                        <a:rPr lang="en-IN" sz="1100" u="none" strike="noStrike">
                          <a:effectLst/>
                        </a:rPr>
                        <a:t>2014</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1087</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5249854"/>
                  </a:ext>
                </a:extLst>
              </a:tr>
              <a:tr h="226070">
                <a:tc>
                  <a:txBody>
                    <a:bodyPr/>
                    <a:lstStyle/>
                    <a:p>
                      <a:pPr algn="l" fontAlgn="b"/>
                      <a:r>
                        <a:rPr lang="en-IN" sz="1100" u="none" strike="noStrike">
                          <a:effectLst/>
                        </a:rPr>
                        <a:t>2013</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1975</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03379"/>
                  </a:ext>
                </a:extLst>
              </a:tr>
              <a:tr h="226070">
                <a:tc>
                  <a:txBody>
                    <a:bodyPr/>
                    <a:lstStyle/>
                    <a:p>
                      <a:pPr algn="l" fontAlgn="b"/>
                      <a:r>
                        <a:rPr lang="en-IN" sz="1100" u="none" strike="noStrike" dirty="0">
                          <a:effectLst/>
                        </a:rPr>
                        <a:t>2012</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IN" sz="1100" u="none" strike="noStrike" dirty="0">
                          <a:effectLst/>
                        </a:rPr>
                        <a:t>153</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0938647"/>
                  </a:ext>
                </a:extLst>
              </a:tr>
            </a:tbl>
          </a:graphicData>
        </a:graphic>
      </p:graphicFrame>
      <p:graphicFrame>
        <p:nvGraphicFramePr>
          <p:cNvPr id="11" name="Table 10">
            <a:extLst>
              <a:ext uri="{FF2B5EF4-FFF2-40B4-BE49-F238E27FC236}">
                <a16:creationId xmlns:a16="http://schemas.microsoft.com/office/drawing/2014/main" id="{16B4F4BE-EE3E-4A4B-A77D-456B4FD93D40}"/>
              </a:ext>
            </a:extLst>
          </p:cNvPr>
          <p:cNvGraphicFramePr>
            <a:graphicFrameLocks noGrp="1"/>
          </p:cNvGraphicFramePr>
          <p:nvPr>
            <p:extLst>
              <p:ext uri="{D42A27DB-BD31-4B8C-83A1-F6EECF244321}">
                <p14:modId xmlns:p14="http://schemas.microsoft.com/office/powerpoint/2010/main" val="3304691701"/>
              </p:ext>
            </p:extLst>
          </p:nvPr>
        </p:nvGraphicFramePr>
        <p:xfrm>
          <a:off x="5244432" y="3153445"/>
          <a:ext cx="2771275" cy="333375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2771275">
                  <a:extLst>
                    <a:ext uri="{9D8B030D-6E8A-4147-A177-3AD203B41FA5}">
                      <a16:colId xmlns:a16="http://schemas.microsoft.com/office/drawing/2014/main" val="2800476605"/>
                    </a:ext>
                  </a:extLst>
                </a:gridCol>
              </a:tblGrid>
              <a:tr h="184150">
                <a:tc>
                  <a:txBody>
                    <a:bodyPr/>
                    <a:lstStyle/>
                    <a:p>
                      <a:pPr algn="l" fontAlgn="b"/>
                      <a:r>
                        <a:rPr lang="en-IN" sz="1100" u="none" strike="noStrike">
                          <a:effectLst/>
                        </a:rPr>
                        <a:t>Weather patterns</a:t>
                      </a:r>
                      <a:endParaRPr lang="en-IN" sz="11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71306016"/>
                  </a:ext>
                </a:extLst>
              </a:tr>
              <a:tr h="184150">
                <a:tc>
                  <a:txBody>
                    <a:bodyPr/>
                    <a:lstStyle/>
                    <a:p>
                      <a:pPr algn="l" fontAlgn="b"/>
                      <a:r>
                        <a:rPr lang="en-IN" sz="1100" u="none" strike="noStrike">
                          <a:effectLst/>
                        </a:rPr>
                        <a:t>heavy thunderstorm</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9500167"/>
                  </a:ext>
                </a:extLst>
              </a:tr>
              <a:tr h="184150">
                <a:tc>
                  <a:txBody>
                    <a:bodyPr/>
                    <a:lstStyle/>
                    <a:p>
                      <a:pPr algn="l" fontAlgn="b"/>
                      <a:r>
                        <a:rPr lang="en-IN" sz="1100" u="none" strike="noStrike">
                          <a:effectLst/>
                        </a:rPr>
                        <a:t>proximity sand/dust whirls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79670973"/>
                  </a:ext>
                </a:extLst>
              </a:tr>
              <a:tr h="184150">
                <a:tc>
                  <a:txBody>
                    <a:bodyPr/>
                    <a:lstStyle/>
                    <a:p>
                      <a:pPr algn="l" fontAlgn="b"/>
                      <a:r>
                        <a:rPr lang="en-IN" sz="1100" u="none" strike="noStrike">
                          <a:effectLst/>
                        </a:rPr>
                        <a:t>proximity thunderstorm</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30061333"/>
                  </a:ext>
                </a:extLst>
              </a:tr>
              <a:tr h="184150">
                <a:tc>
                  <a:txBody>
                    <a:bodyPr/>
                    <a:lstStyle/>
                    <a:p>
                      <a:pPr algn="l" fontAlgn="b"/>
                      <a:r>
                        <a:rPr lang="en-IN" sz="1100" u="none" strike="noStrike">
                          <a:effectLst/>
                        </a:rPr>
                        <a:t>proximity thunderstorm with drizzle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66743386"/>
                  </a:ext>
                </a:extLst>
              </a:tr>
              <a:tr h="184150">
                <a:tc>
                  <a:txBody>
                    <a:bodyPr/>
                    <a:lstStyle/>
                    <a:p>
                      <a:pPr algn="l" fontAlgn="b"/>
                      <a:r>
                        <a:rPr lang="en-IN" sz="1100" u="none" strike="noStrike">
                          <a:effectLst/>
                        </a:rPr>
                        <a:t>proximity thunderstorm with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11662956"/>
                  </a:ext>
                </a:extLst>
              </a:tr>
              <a:tr h="190500">
                <a:tc>
                  <a:txBody>
                    <a:bodyPr/>
                    <a:lstStyle/>
                    <a:p>
                      <a:pPr algn="l" fontAlgn="b"/>
                      <a:r>
                        <a:rPr lang="en-IN" sz="1100" u="none" strike="noStrike">
                          <a:effectLst/>
                        </a:rPr>
                        <a:t>ragged thunderstorm</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52718230"/>
                  </a:ext>
                </a:extLst>
              </a:tr>
              <a:tr h="184150">
                <a:tc>
                  <a:txBody>
                    <a:bodyPr/>
                    <a:lstStyle/>
                    <a:p>
                      <a:pPr algn="l" fontAlgn="b"/>
                      <a:r>
                        <a:rPr lang="en-IN" sz="1100" u="none" strike="noStrike">
                          <a:effectLst/>
                        </a:rPr>
                        <a:t>sand</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45499194"/>
                  </a:ext>
                </a:extLst>
              </a:tr>
              <a:tr h="190500">
                <a:tc>
                  <a:txBody>
                    <a:bodyPr/>
                    <a:lstStyle/>
                    <a:p>
                      <a:pPr algn="l" fontAlgn="b"/>
                      <a:r>
                        <a:rPr lang="en-IN" sz="1100" u="none" strike="noStrike">
                          <a:effectLst/>
                        </a:rPr>
                        <a:t>sand/dust whirls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22066533"/>
                  </a:ext>
                </a:extLst>
              </a:tr>
              <a:tr h="184150">
                <a:tc>
                  <a:txBody>
                    <a:bodyPr/>
                    <a:lstStyle/>
                    <a:p>
                      <a:pPr algn="l" fontAlgn="b"/>
                      <a:r>
                        <a:rPr lang="en-IN" sz="1100" u="none" strike="noStrike">
                          <a:effectLst/>
                        </a:rPr>
                        <a:t>thunderstorm</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77408259"/>
                  </a:ext>
                </a:extLst>
              </a:tr>
              <a:tr h="184150">
                <a:tc>
                  <a:txBody>
                    <a:bodyPr/>
                    <a:lstStyle/>
                    <a:p>
                      <a:pPr algn="l" fontAlgn="b"/>
                      <a:r>
                        <a:rPr lang="en-IN" sz="1100" u="none" strike="noStrike">
                          <a:effectLst/>
                        </a:rPr>
                        <a:t>thunderstorm with drizzle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60543751"/>
                  </a:ext>
                </a:extLst>
              </a:tr>
              <a:tr h="184150">
                <a:tc>
                  <a:txBody>
                    <a:bodyPr/>
                    <a:lstStyle/>
                    <a:p>
                      <a:pPr algn="l" fontAlgn="b"/>
                      <a:r>
                        <a:rPr lang="en-IN" sz="1100" u="none" strike="noStrike">
                          <a:effectLst/>
                        </a:rPr>
                        <a:t>thunderstorm with heavy drizzle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8378148"/>
                  </a:ext>
                </a:extLst>
              </a:tr>
              <a:tr h="184150">
                <a:tc>
                  <a:txBody>
                    <a:bodyPr/>
                    <a:lstStyle/>
                    <a:p>
                      <a:pPr algn="l" fontAlgn="b"/>
                      <a:r>
                        <a:rPr lang="en-IN" sz="1100" u="none" strike="noStrike">
                          <a:effectLst/>
                        </a:rPr>
                        <a:t>thunderstorm with heavy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63642466"/>
                  </a:ext>
                </a:extLst>
              </a:tr>
              <a:tr h="184150">
                <a:tc>
                  <a:txBody>
                    <a:bodyPr/>
                    <a:lstStyle/>
                    <a:p>
                      <a:pPr algn="l" fontAlgn="b"/>
                      <a:r>
                        <a:rPr lang="en-IN" sz="1100" u="none" strike="noStrike">
                          <a:effectLst/>
                        </a:rPr>
                        <a:t>thunderstorm with light drizzle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45160335"/>
                  </a:ext>
                </a:extLst>
              </a:tr>
              <a:tr h="184150">
                <a:tc>
                  <a:txBody>
                    <a:bodyPr/>
                    <a:lstStyle/>
                    <a:p>
                      <a:pPr algn="l" fontAlgn="b"/>
                      <a:r>
                        <a:rPr lang="en-IN" sz="1100" u="none" strike="noStrike">
                          <a:effectLst/>
                        </a:rPr>
                        <a:t>thunderstorm with light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88089119"/>
                  </a:ext>
                </a:extLst>
              </a:tr>
              <a:tr h="184150">
                <a:tc>
                  <a:txBody>
                    <a:bodyPr/>
                    <a:lstStyle/>
                    <a:p>
                      <a:pPr algn="l" fontAlgn="b"/>
                      <a:r>
                        <a:rPr lang="en-IN" sz="1100" u="none" strike="noStrike">
                          <a:effectLst/>
                        </a:rPr>
                        <a:t>thunderstorm with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57768243"/>
                  </a:ext>
                </a:extLst>
              </a:tr>
              <a:tr h="184150">
                <a:tc>
                  <a:txBody>
                    <a:bodyPr/>
                    <a:lstStyle/>
                    <a:p>
                      <a:pPr algn="l" fontAlgn="b"/>
                      <a:r>
                        <a:rPr lang="en-IN" sz="1100" u="none" strike="noStrike">
                          <a:effectLst/>
                        </a:rPr>
                        <a:t>tornado</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89559841"/>
                  </a:ext>
                </a:extLst>
              </a:tr>
              <a:tr h="190500">
                <a:tc>
                  <a:txBody>
                    <a:bodyPr/>
                    <a:lstStyle/>
                    <a:p>
                      <a:pPr algn="l" fontAlgn="b"/>
                      <a:r>
                        <a:rPr lang="en-IN" sz="1100" u="none" strike="noStrike" dirty="0">
                          <a:effectLst/>
                        </a:rPr>
                        <a:t>volcanic ash</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348347"/>
                  </a:ext>
                </a:extLst>
              </a:tr>
            </a:tbl>
          </a:graphicData>
        </a:graphic>
      </p:graphicFrame>
      <p:sp>
        <p:nvSpPr>
          <p:cNvPr id="12" name="TextBox 11">
            <a:extLst>
              <a:ext uri="{FF2B5EF4-FFF2-40B4-BE49-F238E27FC236}">
                <a16:creationId xmlns:a16="http://schemas.microsoft.com/office/drawing/2014/main" id="{10AB5B77-43D3-853C-5F9E-98E7FA1BFFDD}"/>
              </a:ext>
            </a:extLst>
          </p:cNvPr>
          <p:cNvSpPr txBox="1"/>
          <p:nvPr/>
        </p:nvSpPr>
        <p:spPr>
          <a:xfrm>
            <a:off x="8796421" y="1684593"/>
            <a:ext cx="2160337" cy="3046988"/>
          </a:xfrm>
          <a:prstGeom prst="rect">
            <a:avLst/>
          </a:prstGeom>
          <a:noFill/>
        </p:spPr>
        <p:txBody>
          <a:bodyPr wrap="square" rtlCol="0">
            <a:spAutoFit/>
          </a:bodyPr>
          <a:lstStyle/>
          <a:p>
            <a:r>
              <a:rPr lang="en-US" sz="1600" dirty="0"/>
              <a:t>As we can see the period  of 2017 was the year of extreme weather events, such as storms or heatwaves, by analyzing the time-based data , also in table format I’ve shown the weather patterns emerge in those periods.</a:t>
            </a:r>
            <a:endParaRPr lang="en-IN" sz="1600" dirty="0"/>
          </a:p>
        </p:txBody>
      </p:sp>
      <p:sp>
        <p:nvSpPr>
          <p:cNvPr id="13" name="Rectangle: Rounded Corners 12">
            <a:extLst>
              <a:ext uri="{FF2B5EF4-FFF2-40B4-BE49-F238E27FC236}">
                <a16:creationId xmlns:a16="http://schemas.microsoft.com/office/drawing/2014/main" id="{F10D88C8-E00A-0F9E-F933-BBB1F72815BD}"/>
              </a:ext>
            </a:extLst>
          </p:cNvPr>
          <p:cNvSpPr/>
          <p:nvPr/>
        </p:nvSpPr>
        <p:spPr>
          <a:xfrm>
            <a:off x="8689474" y="1602959"/>
            <a:ext cx="2449094" cy="320967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209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AB8F-615B-10EF-7C53-237316B24937}"/>
              </a:ext>
            </a:extLst>
          </p:cNvPr>
          <p:cNvSpPr>
            <a:spLocks noGrp="1"/>
          </p:cNvSpPr>
          <p:nvPr>
            <p:ph type="title" idx="4294967295"/>
          </p:nvPr>
        </p:nvSpPr>
        <p:spPr>
          <a:xfrm>
            <a:off x="94958" y="110790"/>
            <a:ext cx="12002084" cy="1179513"/>
          </a:xfrm>
        </p:spPr>
        <p:txBody>
          <a:bodyPr>
            <a:noAutofit/>
          </a:bodyPr>
          <a:lstStyle/>
          <a:p>
            <a:r>
              <a:rPr lang="en-US" sz="2000" b="1" dirty="0"/>
              <a:t>9. </a:t>
            </a:r>
            <a:r>
              <a:rPr lang="en-US" sz="2000" b="1" i="0" dirty="0">
                <a:solidFill>
                  <a:srgbClr val="24292E"/>
                </a:solidFill>
                <a:effectLst/>
                <a:latin typeface="Plus Jakarta Sans"/>
              </a:rPr>
              <a:t>Are there any notable differences in temperature trends between northern and southern hemisphere cities over the year? How do they relate to seasons?</a:t>
            </a:r>
            <a:br>
              <a:rPr lang="en-US" sz="2000" b="1" i="0" dirty="0">
                <a:solidFill>
                  <a:srgbClr val="24292E"/>
                </a:solidFill>
                <a:effectLst/>
                <a:latin typeface="Plus Jakarta Sans"/>
              </a:rPr>
            </a:br>
            <a:endParaRPr lang="en-IN" sz="2000" b="1" dirty="0"/>
          </a:p>
        </p:txBody>
      </p:sp>
      <p:sp>
        <p:nvSpPr>
          <p:cNvPr id="4" name="TextBox 3">
            <a:extLst>
              <a:ext uri="{FF2B5EF4-FFF2-40B4-BE49-F238E27FC236}">
                <a16:creationId xmlns:a16="http://schemas.microsoft.com/office/drawing/2014/main" id="{8FBBC431-B464-7C71-8EF3-E2A140F2756E}"/>
              </a:ext>
            </a:extLst>
          </p:cNvPr>
          <p:cNvSpPr txBox="1"/>
          <p:nvPr/>
        </p:nvSpPr>
        <p:spPr>
          <a:xfrm>
            <a:off x="382336" y="1519529"/>
            <a:ext cx="11502190" cy="1077218"/>
          </a:xfrm>
          <a:prstGeom prst="rect">
            <a:avLst/>
          </a:prstGeom>
          <a:noFill/>
        </p:spPr>
        <p:txBody>
          <a:bodyPr wrap="square" rtlCol="0">
            <a:spAutoFit/>
          </a:bodyPr>
          <a:lstStyle/>
          <a:p>
            <a:r>
              <a:rPr lang="en-US" sz="1600" i="1" dirty="0"/>
              <a:t>In this Weather_analysis dataset we have total 36 Cities, which all are coming under Northern hemisphere, unfortunately we don’t have any cities under Southern hemisphere in this data.</a:t>
            </a:r>
          </a:p>
          <a:p>
            <a:r>
              <a:rPr lang="en-US" sz="1600" i="1" dirty="0"/>
              <a:t>                                       But, there are many significant differences in temperature trends between northern and southern hemisphere cities over the year, due to the Earth's tilt on its axis and its revolution around the sun.</a:t>
            </a:r>
            <a:endParaRPr lang="en-IN" sz="1600" i="1" dirty="0"/>
          </a:p>
        </p:txBody>
      </p:sp>
      <p:sp>
        <p:nvSpPr>
          <p:cNvPr id="5" name="Rectangle: Rounded Corners 4">
            <a:extLst>
              <a:ext uri="{FF2B5EF4-FFF2-40B4-BE49-F238E27FC236}">
                <a16:creationId xmlns:a16="http://schemas.microsoft.com/office/drawing/2014/main" id="{17048333-4D86-5E99-6B81-FE86BC50AF4C}"/>
              </a:ext>
            </a:extLst>
          </p:cNvPr>
          <p:cNvSpPr/>
          <p:nvPr/>
        </p:nvSpPr>
        <p:spPr>
          <a:xfrm>
            <a:off x="320842" y="1394729"/>
            <a:ext cx="11625179" cy="135381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C0C604C-AE4F-6094-318D-53A8D54539FD}"/>
              </a:ext>
            </a:extLst>
          </p:cNvPr>
          <p:cNvSpPr txBox="1"/>
          <p:nvPr/>
        </p:nvSpPr>
        <p:spPr>
          <a:xfrm>
            <a:off x="320842" y="2892744"/>
            <a:ext cx="2358189" cy="369332"/>
          </a:xfrm>
          <a:prstGeom prst="rect">
            <a:avLst/>
          </a:prstGeom>
          <a:noFill/>
        </p:spPr>
        <p:txBody>
          <a:bodyPr wrap="square">
            <a:spAutoFit/>
          </a:bodyPr>
          <a:lstStyle/>
          <a:p>
            <a:r>
              <a:rPr lang="en-IN" sz="1800" b="1" i="0" u="sng" strike="noStrike" dirty="0">
                <a:solidFill>
                  <a:srgbClr val="000000"/>
                </a:solidFill>
                <a:effectLst/>
                <a:latin typeface="Calibri" panose="020F0502020204030204" pitchFamily="34" charset="0"/>
              </a:rPr>
              <a:t>Northern Hemisphere:</a:t>
            </a:r>
            <a:r>
              <a:rPr lang="en-IN" u="sng" dirty="0"/>
              <a:t> </a:t>
            </a:r>
          </a:p>
        </p:txBody>
      </p:sp>
      <p:graphicFrame>
        <p:nvGraphicFramePr>
          <p:cNvPr id="8" name="Table 7">
            <a:extLst>
              <a:ext uri="{FF2B5EF4-FFF2-40B4-BE49-F238E27FC236}">
                <a16:creationId xmlns:a16="http://schemas.microsoft.com/office/drawing/2014/main" id="{83572599-2816-5C1F-D78F-965E5A0F6C9E}"/>
              </a:ext>
            </a:extLst>
          </p:cNvPr>
          <p:cNvGraphicFramePr>
            <a:graphicFrameLocks noGrp="1"/>
          </p:cNvGraphicFramePr>
          <p:nvPr>
            <p:extLst>
              <p:ext uri="{D42A27DB-BD31-4B8C-83A1-F6EECF244321}">
                <p14:modId xmlns:p14="http://schemas.microsoft.com/office/powerpoint/2010/main" val="2880413689"/>
              </p:ext>
            </p:extLst>
          </p:nvPr>
        </p:nvGraphicFramePr>
        <p:xfrm>
          <a:off x="437814" y="3366503"/>
          <a:ext cx="2781302" cy="879307"/>
        </p:xfrm>
        <a:graphic>
          <a:graphicData uri="http://schemas.openxmlformats.org/drawingml/2006/table">
            <a:tbl>
              <a:tblPr bandRow="1">
                <a:effectLst>
                  <a:outerShdw blurRad="50800" dist="38100" dir="2700000" algn="tl" rotWithShape="0">
                    <a:prstClr val="black">
                      <a:alpha val="40000"/>
                    </a:prstClr>
                  </a:outerShdw>
                </a:effectLst>
                <a:tableStyleId>{21E4AEA4-8DFA-4A89-87EB-49C32662AFE0}</a:tableStyleId>
              </a:tblPr>
              <a:tblGrid>
                <a:gridCol w="1055355">
                  <a:extLst>
                    <a:ext uri="{9D8B030D-6E8A-4147-A177-3AD203B41FA5}">
                      <a16:colId xmlns:a16="http://schemas.microsoft.com/office/drawing/2014/main" val="3917555681"/>
                    </a:ext>
                  </a:extLst>
                </a:gridCol>
                <a:gridCol w="1725947">
                  <a:extLst>
                    <a:ext uri="{9D8B030D-6E8A-4147-A177-3AD203B41FA5}">
                      <a16:colId xmlns:a16="http://schemas.microsoft.com/office/drawing/2014/main" val="615567987"/>
                    </a:ext>
                  </a:extLst>
                </a:gridCol>
              </a:tblGrid>
              <a:tr h="217948">
                <a:tc>
                  <a:txBody>
                    <a:bodyPr/>
                    <a:lstStyle/>
                    <a:p>
                      <a:pPr algn="l" fontAlgn="b"/>
                      <a:r>
                        <a:rPr lang="en-IN" sz="1100" u="none" strike="noStrike">
                          <a:effectLst/>
                        </a:rPr>
                        <a:t>Summer </a:t>
                      </a:r>
                      <a:endParaRPr lang="en-IN" sz="11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June-August</a:t>
                      </a:r>
                      <a:endParaRPr lang="en-IN" sz="1100" b="0" i="1"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64516866"/>
                  </a:ext>
                </a:extLst>
              </a:tr>
              <a:tr h="217948">
                <a:tc>
                  <a:txBody>
                    <a:bodyPr/>
                    <a:lstStyle/>
                    <a:p>
                      <a:pPr algn="l" fontAlgn="b"/>
                      <a:r>
                        <a:rPr lang="en-IN" sz="1100" u="none" strike="noStrike">
                          <a:effectLst/>
                        </a:rPr>
                        <a:t>Autumn </a:t>
                      </a:r>
                      <a:endParaRPr lang="en-IN" sz="11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September-November</a:t>
                      </a:r>
                      <a:endParaRPr lang="en-IN" sz="1100" b="0" i="1"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47640116"/>
                  </a:ext>
                </a:extLst>
              </a:tr>
              <a:tr h="217948">
                <a:tc>
                  <a:txBody>
                    <a:bodyPr/>
                    <a:lstStyle/>
                    <a:p>
                      <a:pPr algn="l" fontAlgn="b"/>
                      <a:r>
                        <a:rPr lang="en-IN" sz="1100" u="none" strike="noStrike">
                          <a:effectLst/>
                        </a:rPr>
                        <a:t>Winter </a:t>
                      </a:r>
                      <a:endParaRPr lang="en-IN" sz="11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December-February</a:t>
                      </a:r>
                      <a:endParaRPr lang="en-IN" sz="1100" b="0" i="1"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6012000"/>
                  </a:ext>
                </a:extLst>
              </a:tr>
              <a:tr h="225463">
                <a:tc>
                  <a:txBody>
                    <a:bodyPr/>
                    <a:lstStyle/>
                    <a:p>
                      <a:pPr algn="l" fontAlgn="b"/>
                      <a:r>
                        <a:rPr lang="en-IN" sz="1100" u="none" strike="noStrike">
                          <a:effectLst/>
                        </a:rPr>
                        <a:t>Spring </a:t>
                      </a:r>
                      <a:endParaRPr lang="en-IN" sz="11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IN" sz="1100" u="none" strike="noStrike" dirty="0">
                          <a:effectLst/>
                        </a:rPr>
                        <a:t>March-May</a:t>
                      </a:r>
                      <a:endParaRPr lang="en-IN" sz="1100" b="0" i="1"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5991217"/>
                  </a:ext>
                </a:extLst>
              </a:tr>
            </a:tbl>
          </a:graphicData>
        </a:graphic>
      </p:graphicFrame>
      <p:sp>
        <p:nvSpPr>
          <p:cNvPr id="10" name="TextBox 9">
            <a:extLst>
              <a:ext uri="{FF2B5EF4-FFF2-40B4-BE49-F238E27FC236}">
                <a16:creationId xmlns:a16="http://schemas.microsoft.com/office/drawing/2014/main" id="{CFC50E5C-AAC9-B0EB-B9B3-BF0F9334C8C7}"/>
              </a:ext>
            </a:extLst>
          </p:cNvPr>
          <p:cNvSpPr txBox="1"/>
          <p:nvPr/>
        </p:nvSpPr>
        <p:spPr>
          <a:xfrm>
            <a:off x="320842" y="4550429"/>
            <a:ext cx="2449095" cy="369332"/>
          </a:xfrm>
          <a:prstGeom prst="rect">
            <a:avLst/>
          </a:prstGeom>
          <a:noFill/>
        </p:spPr>
        <p:txBody>
          <a:bodyPr wrap="square">
            <a:spAutoFit/>
          </a:bodyPr>
          <a:lstStyle/>
          <a:p>
            <a:r>
              <a:rPr lang="en-IN" sz="1800" b="1" i="0" u="sng" strike="noStrike" dirty="0">
                <a:solidFill>
                  <a:srgbClr val="000000"/>
                </a:solidFill>
                <a:effectLst/>
                <a:latin typeface="Calibri" panose="020F0502020204030204" pitchFamily="34" charset="0"/>
              </a:rPr>
              <a:t>Southern Hemisphere:</a:t>
            </a:r>
            <a:r>
              <a:rPr lang="en-IN" u="sng" dirty="0"/>
              <a:t> </a:t>
            </a:r>
          </a:p>
        </p:txBody>
      </p:sp>
      <p:graphicFrame>
        <p:nvGraphicFramePr>
          <p:cNvPr id="11" name="Table 10">
            <a:extLst>
              <a:ext uri="{FF2B5EF4-FFF2-40B4-BE49-F238E27FC236}">
                <a16:creationId xmlns:a16="http://schemas.microsoft.com/office/drawing/2014/main" id="{57C71C2B-C04C-20DC-65FB-FA4483978579}"/>
              </a:ext>
            </a:extLst>
          </p:cNvPr>
          <p:cNvGraphicFramePr>
            <a:graphicFrameLocks noGrp="1"/>
          </p:cNvGraphicFramePr>
          <p:nvPr>
            <p:extLst>
              <p:ext uri="{D42A27DB-BD31-4B8C-83A1-F6EECF244321}">
                <p14:modId xmlns:p14="http://schemas.microsoft.com/office/powerpoint/2010/main" val="1855498978"/>
              </p:ext>
            </p:extLst>
          </p:nvPr>
        </p:nvGraphicFramePr>
        <p:xfrm>
          <a:off x="368968" y="5013645"/>
          <a:ext cx="2850148" cy="986101"/>
        </p:xfrm>
        <a:graphic>
          <a:graphicData uri="http://schemas.openxmlformats.org/drawingml/2006/table">
            <a:tbl>
              <a:tblPr bandRow="1">
                <a:effectLst>
                  <a:outerShdw blurRad="50800" dist="38100" dir="2700000" algn="tl" rotWithShape="0">
                    <a:prstClr val="black">
                      <a:alpha val="40000"/>
                    </a:prstClr>
                  </a:outerShdw>
                </a:effectLst>
                <a:tableStyleId>{21E4AEA4-8DFA-4A89-87EB-49C32662AFE0}</a:tableStyleId>
              </a:tblPr>
              <a:tblGrid>
                <a:gridCol w="1081479">
                  <a:extLst>
                    <a:ext uri="{9D8B030D-6E8A-4147-A177-3AD203B41FA5}">
                      <a16:colId xmlns:a16="http://schemas.microsoft.com/office/drawing/2014/main" val="4007462764"/>
                    </a:ext>
                  </a:extLst>
                </a:gridCol>
                <a:gridCol w="1768669">
                  <a:extLst>
                    <a:ext uri="{9D8B030D-6E8A-4147-A177-3AD203B41FA5}">
                      <a16:colId xmlns:a16="http://schemas.microsoft.com/office/drawing/2014/main" val="1574472727"/>
                    </a:ext>
                  </a:extLst>
                </a:gridCol>
              </a:tblGrid>
              <a:tr h="244418">
                <a:tc>
                  <a:txBody>
                    <a:bodyPr/>
                    <a:lstStyle/>
                    <a:p>
                      <a:pPr algn="l" fontAlgn="ctr"/>
                      <a:r>
                        <a:rPr lang="en-IN" sz="1100" u="none" strike="noStrike">
                          <a:effectLst/>
                        </a:rPr>
                        <a:t>Summer </a:t>
                      </a:r>
                      <a:endParaRPr lang="en-IN" sz="11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ctr"/>
                      <a:r>
                        <a:rPr lang="en-IN" sz="1100" u="none" strike="noStrike">
                          <a:effectLst/>
                        </a:rPr>
                        <a:t>December-February</a:t>
                      </a:r>
                      <a:endParaRPr lang="en-IN" sz="1100" b="0" i="1" u="none" strike="noStrike">
                        <a:solidFill>
                          <a:srgbClr val="000000"/>
                        </a:solidFill>
                        <a:effectLst/>
                        <a:latin typeface="Calibri" panose="020F0502020204030204" pitchFamily="34" charset="0"/>
                      </a:endParaRPr>
                    </a:p>
                  </a:txBody>
                  <a:tcPr marL="6350" marR="6350" marT="635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79089537"/>
                  </a:ext>
                </a:extLst>
              </a:tr>
              <a:tr h="244418">
                <a:tc>
                  <a:txBody>
                    <a:bodyPr/>
                    <a:lstStyle/>
                    <a:p>
                      <a:pPr algn="l" fontAlgn="ctr"/>
                      <a:r>
                        <a:rPr lang="en-IN" sz="1100" u="none" strike="noStrike">
                          <a:effectLst/>
                        </a:rPr>
                        <a:t>Autumn </a:t>
                      </a:r>
                      <a:endParaRPr lang="en-IN" sz="11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l" fontAlgn="ctr"/>
                      <a:r>
                        <a:rPr lang="en-IN" sz="1100" u="none" strike="noStrike">
                          <a:effectLst/>
                        </a:rPr>
                        <a:t>March-May</a:t>
                      </a:r>
                      <a:endParaRPr lang="en-IN" sz="1100" b="0" i="1" u="none" strike="noStrike">
                        <a:solidFill>
                          <a:srgbClr val="000000"/>
                        </a:solidFill>
                        <a:effectLst/>
                        <a:latin typeface="Calibri" panose="020F0502020204030204" pitchFamily="34" charset="0"/>
                      </a:endParaRPr>
                    </a:p>
                  </a:txBody>
                  <a:tcPr marL="6350" marR="6350" marT="635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16258559"/>
                  </a:ext>
                </a:extLst>
              </a:tr>
              <a:tr h="244418">
                <a:tc>
                  <a:txBody>
                    <a:bodyPr/>
                    <a:lstStyle/>
                    <a:p>
                      <a:pPr algn="l" fontAlgn="ctr"/>
                      <a:r>
                        <a:rPr lang="en-IN" sz="1100" u="none" strike="noStrike">
                          <a:effectLst/>
                        </a:rPr>
                        <a:t>Winter </a:t>
                      </a:r>
                      <a:endParaRPr lang="en-IN" sz="11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tcPr>
                </a:tc>
                <a:tc>
                  <a:txBody>
                    <a:bodyPr/>
                    <a:lstStyle/>
                    <a:p>
                      <a:pPr algn="l" fontAlgn="ctr"/>
                      <a:r>
                        <a:rPr lang="en-IN" sz="1100" u="none" strike="noStrike">
                          <a:effectLst/>
                        </a:rPr>
                        <a:t>June-August</a:t>
                      </a:r>
                      <a:endParaRPr lang="en-IN" sz="1100" b="0" i="1" u="none" strike="noStrike">
                        <a:solidFill>
                          <a:srgbClr val="000000"/>
                        </a:solidFill>
                        <a:effectLst/>
                        <a:latin typeface="Calibri" panose="020F0502020204030204" pitchFamily="34" charset="0"/>
                      </a:endParaRPr>
                    </a:p>
                  </a:txBody>
                  <a:tcPr marL="6350" marR="6350" marT="635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87218098"/>
                  </a:ext>
                </a:extLst>
              </a:tr>
              <a:tr h="252847">
                <a:tc>
                  <a:txBody>
                    <a:bodyPr/>
                    <a:lstStyle/>
                    <a:p>
                      <a:pPr algn="l" fontAlgn="ctr"/>
                      <a:r>
                        <a:rPr lang="en-IN" sz="1100" u="none" strike="noStrike">
                          <a:effectLst/>
                        </a:rPr>
                        <a:t>Spring </a:t>
                      </a:r>
                      <a:endParaRPr lang="en-IN" sz="11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ctr"/>
                      <a:r>
                        <a:rPr lang="en-IN" sz="1100" u="none" strike="noStrike" dirty="0">
                          <a:effectLst/>
                        </a:rPr>
                        <a:t>September-November</a:t>
                      </a:r>
                      <a:endParaRPr lang="en-IN" sz="1100" b="0" i="1" u="none" strike="noStrike" dirty="0">
                        <a:solidFill>
                          <a:srgbClr val="000000"/>
                        </a:solidFill>
                        <a:effectLst/>
                        <a:latin typeface="Calibri" panose="020F0502020204030204" pitchFamily="34" charset="0"/>
                      </a:endParaRPr>
                    </a:p>
                  </a:txBody>
                  <a:tcPr marL="6350" marR="6350" marT="635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426922"/>
                  </a:ext>
                </a:extLst>
              </a:tr>
            </a:tbl>
          </a:graphicData>
        </a:graphic>
      </p:graphicFrame>
      <p:sp>
        <p:nvSpPr>
          <p:cNvPr id="12" name="TextBox 11">
            <a:extLst>
              <a:ext uri="{FF2B5EF4-FFF2-40B4-BE49-F238E27FC236}">
                <a16:creationId xmlns:a16="http://schemas.microsoft.com/office/drawing/2014/main" id="{64D5A6B2-C5A9-63A6-8D3D-C5F4D878948F}"/>
              </a:ext>
            </a:extLst>
          </p:cNvPr>
          <p:cNvSpPr txBox="1"/>
          <p:nvPr/>
        </p:nvSpPr>
        <p:spPr>
          <a:xfrm>
            <a:off x="3801979" y="3481565"/>
            <a:ext cx="7609305" cy="584775"/>
          </a:xfrm>
          <a:prstGeom prst="rect">
            <a:avLst/>
          </a:prstGeom>
          <a:noFill/>
        </p:spPr>
        <p:txBody>
          <a:bodyPr wrap="square" rtlCol="0">
            <a:spAutoFit/>
          </a:bodyPr>
          <a:lstStyle/>
          <a:p>
            <a:r>
              <a:rPr lang="en-US" sz="1600" dirty="0"/>
              <a:t>Longer days and more direct sunlight lead to warmer temperatures. The higher the latitude, the shorter the days and cooler the temperatures become.</a:t>
            </a:r>
            <a:endParaRPr lang="en-IN" sz="1600" dirty="0"/>
          </a:p>
        </p:txBody>
      </p:sp>
      <p:sp>
        <p:nvSpPr>
          <p:cNvPr id="13" name="TextBox 12">
            <a:extLst>
              <a:ext uri="{FF2B5EF4-FFF2-40B4-BE49-F238E27FC236}">
                <a16:creationId xmlns:a16="http://schemas.microsoft.com/office/drawing/2014/main" id="{8E78B168-9D00-FD3A-E723-4BDEA6B540C9}"/>
              </a:ext>
            </a:extLst>
          </p:cNvPr>
          <p:cNvSpPr txBox="1"/>
          <p:nvPr/>
        </p:nvSpPr>
        <p:spPr>
          <a:xfrm>
            <a:off x="3801979" y="5144595"/>
            <a:ext cx="7609305" cy="584775"/>
          </a:xfrm>
          <a:prstGeom prst="rect">
            <a:avLst/>
          </a:prstGeom>
          <a:noFill/>
        </p:spPr>
        <p:txBody>
          <a:bodyPr wrap="square" rtlCol="0">
            <a:spAutoFit/>
          </a:bodyPr>
          <a:lstStyle/>
          <a:p>
            <a:r>
              <a:rPr lang="en-US" sz="1600" dirty="0"/>
              <a:t>Opposite to the north, this is the hottest time with longer days and more direct sunlight. Higher latitudes are cooler.</a:t>
            </a:r>
            <a:endParaRPr lang="en-IN" sz="1600" dirty="0"/>
          </a:p>
        </p:txBody>
      </p:sp>
      <p:sp>
        <p:nvSpPr>
          <p:cNvPr id="14" name="Rectangle: Rounded Corners 13">
            <a:extLst>
              <a:ext uri="{FF2B5EF4-FFF2-40B4-BE49-F238E27FC236}">
                <a16:creationId xmlns:a16="http://schemas.microsoft.com/office/drawing/2014/main" id="{1D310670-D74F-74CE-9720-B878BF811DDC}"/>
              </a:ext>
            </a:extLst>
          </p:cNvPr>
          <p:cNvSpPr/>
          <p:nvPr/>
        </p:nvSpPr>
        <p:spPr>
          <a:xfrm>
            <a:off x="3753853" y="3457408"/>
            <a:ext cx="7657430" cy="652047"/>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100"/>
          </a:p>
        </p:txBody>
      </p:sp>
      <p:sp>
        <p:nvSpPr>
          <p:cNvPr id="15" name="Rectangle: Rounded Corners 14">
            <a:extLst>
              <a:ext uri="{FF2B5EF4-FFF2-40B4-BE49-F238E27FC236}">
                <a16:creationId xmlns:a16="http://schemas.microsoft.com/office/drawing/2014/main" id="{86277F53-9BFC-F52C-469B-170F15932699}"/>
              </a:ext>
            </a:extLst>
          </p:cNvPr>
          <p:cNvSpPr/>
          <p:nvPr/>
        </p:nvSpPr>
        <p:spPr>
          <a:xfrm>
            <a:off x="3753853" y="5101480"/>
            <a:ext cx="7657430" cy="62789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09882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8" name="Picture 17">
            <a:extLst>
              <a:ext uri="{FF2B5EF4-FFF2-40B4-BE49-F238E27FC236}">
                <a16:creationId xmlns:a16="http://schemas.microsoft.com/office/drawing/2014/main" id="{6E333DDD-E878-295C-CF57-91626D0887D1}"/>
              </a:ext>
            </a:extLst>
          </p:cNvPr>
          <p:cNvPicPr>
            <a:picLocks noChangeAspect="1"/>
          </p:cNvPicPr>
          <p:nvPr/>
        </p:nvPicPr>
        <p:blipFill rotWithShape="1">
          <a:blip r:embed="rId2">
            <a:alphaModFix amt="40000"/>
          </a:blip>
          <a:srcRect b="6250"/>
          <a:stretch/>
        </p:blipFill>
        <p:spPr>
          <a:xfrm>
            <a:off x="20" y="10"/>
            <a:ext cx="12191979" cy="6857990"/>
          </a:xfrm>
          <a:prstGeom prst="rect">
            <a:avLst/>
          </a:prstGeom>
        </p:spPr>
      </p:pic>
      <p:sp>
        <p:nvSpPr>
          <p:cNvPr id="2" name="Title 1">
            <a:extLst>
              <a:ext uri="{FF2B5EF4-FFF2-40B4-BE49-F238E27FC236}">
                <a16:creationId xmlns:a16="http://schemas.microsoft.com/office/drawing/2014/main" id="{DF7F24D8-D79B-9809-FE05-6308B6D11657}"/>
              </a:ext>
            </a:extLst>
          </p:cNvPr>
          <p:cNvSpPr>
            <a:spLocks noGrp="1"/>
          </p:cNvSpPr>
          <p:nvPr>
            <p:ph type="title"/>
          </p:nvPr>
        </p:nvSpPr>
        <p:spPr>
          <a:xfrm>
            <a:off x="841248" y="1371099"/>
            <a:ext cx="10506456" cy="974762"/>
          </a:xfrm>
        </p:spPr>
        <p:txBody>
          <a:bodyPr anchor="b">
            <a:normAutofit fontScale="90000"/>
          </a:bodyPr>
          <a:lstStyle/>
          <a:p>
            <a:r>
              <a:rPr lang="en-US" sz="6000" dirty="0">
                <a:solidFill>
                  <a:srgbClr val="FFFFFF"/>
                </a:solidFill>
              </a:rPr>
              <a:t>Insights from this data</a:t>
            </a:r>
            <a:endParaRPr lang="en-IN" sz="6000" dirty="0">
              <a:solidFill>
                <a:srgbClr val="FFFFFF"/>
              </a:solidFill>
            </a:endParaRPr>
          </a:p>
        </p:txBody>
      </p:sp>
      <p:sp>
        <p:nvSpPr>
          <p:cNvPr id="19" name="Rectangle 18">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8DEFEC-92EB-C9DB-C229-7D2017AF2650}"/>
              </a:ext>
            </a:extLst>
          </p:cNvPr>
          <p:cNvSpPr>
            <a:spLocks noGrp="1"/>
          </p:cNvSpPr>
          <p:nvPr>
            <p:ph idx="1"/>
          </p:nvPr>
        </p:nvSpPr>
        <p:spPr>
          <a:xfrm>
            <a:off x="841248" y="3337269"/>
            <a:ext cx="10509504" cy="2905686"/>
          </a:xfrm>
        </p:spPr>
        <p:txBody>
          <a:bodyPr>
            <a:normAutofit fontScale="92500" lnSpcReduction="20000"/>
          </a:bodyPr>
          <a:lstStyle/>
          <a:p>
            <a:pPr marL="0" indent="0">
              <a:lnSpc>
                <a:spcPct val="100000"/>
              </a:lnSpc>
              <a:buNone/>
            </a:pPr>
            <a:r>
              <a:rPr lang="en-US" sz="1800" b="0" i="0" dirty="0">
                <a:solidFill>
                  <a:srgbClr val="FFFFFF"/>
                </a:solidFill>
                <a:effectLst/>
                <a:latin typeface="Söhne"/>
              </a:rPr>
              <a:t>Before diving into the specific questions, it's crucial to outline the potential insights we aim to derive from the weather data analysis. Firstly, we seek to understand global geographical patterns, examining how cities are distributed based on latitude and longitude coordinates. This analysis can shed light on urbanization trends and population density across different regions. Additionally, exploring climate variability across continents will provide insights into regional weather patterns. By analyzing temperature, humidity, wind speed, and air pressure trends over time, we aim to identify patterns, anomalies, and extreme weather events. Moreover, correlational analysis between weather variables can reveal their interplay and potential impacts. Spatial and temporal analyses will allow us to visualize variations and trends in weather conditions across different geographical locations and timeframes. Ultimately, through comparative analysis and impact assessment, we can understand the implications of weather conditions on various sectors and develop predictive models for future weather trends.</a:t>
            </a:r>
            <a:endParaRPr lang="en-IN" sz="1800" dirty="0">
              <a:solidFill>
                <a:srgbClr val="FFFFFF"/>
              </a:solidFill>
            </a:endParaRPr>
          </a:p>
        </p:txBody>
      </p:sp>
    </p:spTree>
    <p:extLst>
      <p:ext uri="{BB962C8B-B14F-4D97-AF65-F5344CB8AC3E}">
        <p14:creationId xmlns:p14="http://schemas.microsoft.com/office/powerpoint/2010/main" val="1140813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7F144-C345-17E9-99D0-EDE6419A668D}"/>
              </a:ext>
            </a:extLst>
          </p:cNvPr>
          <p:cNvSpPr>
            <a:spLocks noGrp="1"/>
          </p:cNvSpPr>
          <p:nvPr>
            <p:ph type="title" idx="4294967295"/>
          </p:nvPr>
        </p:nvSpPr>
        <p:spPr>
          <a:xfrm>
            <a:off x="630988" y="150014"/>
            <a:ext cx="11250863" cy="920644"/>
          </a:xfrm>
        </p:spPr>
        <p:txBody>
          <a:bodyPr>
            <a:noAutofit/>
          </a:bodyPr>
          <a:lstStyle/>
          <a:p>
            <a:r>
              <a:rPr lang="en-US" sz="2000" b="1" dirty="0"/>
              <a:t>10. </a:t>
            </a:r>
            <a:r>
              <a:rPr lang="en-US" sz="2000" b="1" i="0" dirty="0">
                <a:solidFill>
                  <a:srgbClr val="24292E"/>
                </a:solidFill>
                <a:effectLst/>
                <a:latin typeface="Plus Jakarta Sans"/>
              </a:rPr>
              <a:t>What are the consequences of prolonged periods of extreme cold or heat in specific cities? How do residents adapt to such conditions?</a:t>
            </a:r>
            <a:br>
              <a:rPr lang="en-US" sz="2000" b="1" i="0" dirty="0">
                <a:solidFill>
                  <a:srgbClr val="24292E"/>
                </a:solidFill>
                <a:effectLst/>
                <a:latin typeface="Plus Jakarta Sans"/>
              </a:rPr>
            </a:br>
            <a:endParaRPr lang="en-IN" sz="2000" b="1" dirty="0"/>
          </a:p>
        </p:txBody>
      </p:sp>
      <p:pic>
        <p:nvPicPr>
          <p:cNvPr id="5" name="Picture 4" descr="A screenshot of a computer code&#10;&#10;Description automatically generated">
            <a:extLst>
              <a:ext uri="{FF2B5EF4-FFF2-40B4-BE49-F238E27FC236}">
                <a16:creationId xmlns:a16="http://schemas.microsoft.com/office/drawing/2014/main" id="{3549B141-57B3-02AD-83B7-9CD733F4B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62" y="1137214"/>
            <a:ext cx="3929819" cy="3252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6" name="Table 5">
            <a:extLst>
              <a:ext uri="{FF2B5EF4-FFF2-40B4-BE49-F238E27FC236}">
                <a16:creationId xmlns:a16="http://schemas.microsoft.com/office/drawing/2014/main" id="{A214F559-84A8-AB4F-1ED8-E715F86D6259}"/>
              </a:ext>
            </a:extLst>
          </p:cNvPr>
          <p:cNvGraphicFramePr>
            <a:graphicFrameLocks noGrp="1"/>
          </p:cNvGraphicFramePr>
          <p:nvPr>
            <p:extLst>
              <p:ext uri="{D42A27DB-BD31-4B8C-83A1-F6EECF244321}">
                <p14:modId xmlns:p14="http://schemas.microsoft.com/office/powerpoint/2010/main" val="3691116333"/>
              </p:ext>
            </p:extLst>
          </p:nvPr>
        </p:nvGraphicFramePr>
        <p:xfrm>
          <a:off x="481594" y="4621860"/>
          <a:ext cx="2562141" cy="168275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867186">
                  <a:extLst>
                    <a:ext uri="{9D8B030D-6E8A-4147-A177-3AD203B41FA5}">
                      <a16:colId xmlns:a16="http://schemas.microsoft.com/office/drawing/2014/main" val="697282566"/>
                    </a:ext>
                  </a:extLst>
                </a:gridCol>
                <a:gridCol w="1694955">
                  <a:extLst>
                    <a:ext uri="{9D8B030D-6E8A-4147-A177-3AD203B41FA5}">
                      <a16:colId xmlns:a16="http://schemas.microsoft.com/office/drawing/2014/main" val="1833523710"/>
                    </a:ext>
                  </a:extLst>
                </a:gridCol>
              </a:tblGrid>
              <a:tr h="190500">
                <a:tc>
                  <a:txBody>
                    <a:bodyPr/>
                    <a:lstStyle/>
                    <a:p>
                      <a:pPr algn="l" fontAlgn="b"/>
                      <a:r>
                        <a:rPr lang="en-IN" sz="1100" u="none" strike="noStrike">
                          <a:effectLst/>
                        </a:rPr>
                        <a:t>City</a:t>
                      </a:r>
                      <a:endParaRPr lang="en-IN" sz="1100" b="1" i="0" u="none" strike="noStrike">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weather_description</a:t>
                      </a:r>
                      <a:endParaRPr lang="en-IN" sz="1100" b="1" i="0" u="none" strike="noStrike">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11140300"/>
                  </a:ext>
                </a:extLst>
              </a:tr>
              <a:tr h="190500">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31816941"/>
                  </a:ext>
                </a:extLst>
              </a:tr>
              <a:tr h="184150">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99423043"/>
                  </a:ext>
                </a:extLst>
              </a:tr>
              <a:tr h="184150">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85619667"/>
                  </a:ext>
                </a:extLst>
              </a:tr>
              <a:tr h="184150">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64078094"/>
                  </a:ext>
                </a:extLst>
              </a:tr>
              <a:tr h="184150">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29318648"/>
                  </a:ext>
                </a:extLst>
              </a:tr>
              <a:tr h="190500">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dirty="0">
                          <a:effectLst/>
                        </a:rPr>
                        <a:t>heavy snow</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85434548"/>
                  </a:ext>
                </a:extLst>
              </a:tr>
              <a:tr h="184150">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00447282"/>
                  </a:ext>
                </a:extLst>
              </a:tr>
              <a:tr h="190500">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IN" sz="1100" u="none" strike="noStrike" dirty="0">
                          <a:effectLst/>
                        </a:rPr>
                        <a:t>heavy snow</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7582506"/>
                  </a:ext>
                </a:extLst>
              </a:tr>
            </a:tbl>
          </a:graphicData>
        </a:graphic>
      </p:graphicFrame>
      <p:graphicFrame>
        <p:nvGraphicFramePr>
          <p:cNvPr id="7" name="Table 6">
            <a:extLst>
              <a:ext uri="{FF2B5EF4-FFF2-40B4-BE49-F238E27FC236}">
                <a16:creationId xmlns:a16="http://schemas.microsoft.com/office/drawing/2014/main" id="{8D33E9E0-B670-7202-593B-5C2D30A3E72C}"/>
              </a:ext>
            </a:extLst>
          </p:cNvPr>
          <p:cNvGraphicFramePr>
            <a:graphicFrameLocks noGrp="1"/>
          </p:cNvGraphicFramePr>
          <p:nvPr>
            <p:extLst>
              <p:ext uri="{D42A27DB-BD31-4B8C-83A1-F6EECF244321}">
                <p14:modId xmlns:p14="http://schemas.microsoft.com/office/powerpoint/2010/main" val="374925602"/>
              </p:ext>
            </p:extLst>
          </p:nvPr>
        </p:nvGraphicFramePr>
        <p:xfrm>
          <a:off x="3169988" y="4621860"/>
          <a:ext cx="1968834" cy="1682749"/>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968834">
                  <a:extLst>
                    <a:ext uri="{9D8B030D-6E8A-4147-A177-3AD203B41FA5}">
                      <a16:colId xmlns:a16="http://schemas.microsoft.com/office/drawing/2014/main" val="1953870820"/>
                    </a:ext>
                  </a:extLst>
                </a:gridCol>
              </a:tblGrid>
              <a:tr h="184873">
                <a:tc>
                  <a:txBody>
                    <a:bodyPr/>
                    <a:lstStyle/>
                    <a:p>
                      <a:pPr algn="l" fontAlgn="b"/>
                      <a:r>
                        <a:rPr lang="en-IN" sz="1100" u="none" strike="noStrike" dirty="0">
                          <a:effectLst/>
                        </a:rPr>
                        <a:t>Weather events</a:t>
                      </a:r>
                      <a:endParaRPr lang="en-IN" sz="11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67353462"/>
                  </a:ext>
                </a:extLst>
              </a:tr>
              <a:tr h="215910">
                <a:tc>
                  <a:txBody>
                    <a:bodyPr/>
                    <a:lstStyle/>
                    <a:p>
                      <a:pPr algn="l" fontAlgn="b"/>
                      <a:r>
                        <a:rPr lang="en-IN" sz="1100" u="none" strike="noStrike">
                          <a:effectLst/>
                        </a:rPr>
                        <a:t>heavy shower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22113919"/>
                  </a:ext>
                </a:extLst>
              </a:tr>
              <a:tr h="215910">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8662661"/>
                  </a:ext>
                </a:extLst>
              </a:tr>
              <a:tr h="215910">
                <a:tc>
                  <a:txBody>
                    <a:bodyPr/>
                    <a:lstStyle/>
                    <a:p>
                      <a:pPr algn="l" fontAlgn="b"/>
                      <a:r>
                        <a:rPr lang="en-IN" sz="1100" u="none" strike="noStrike">
                          <a:effectLst/>
                        </a:rPr>
                        <a:t>heavy thunderstorm</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98189783"/>
                  </a:ext>
                </a:extLst>
              </a:tr>
              <a:tr h="222657">
                <a:tc>
                  <a:txBody>
                    <a:bodyPr/>
                    <a:lstStyle/>
                    <a:p>
                      <a:pPr algn="l" fontAlgn="b"/>
                      <a:r>
                        <a:rPr lang="en-IN" sz="1100" u="none" strike="noStrike">
                          <a:effectLst/>
                        </a:rPr>
                        <a:t>proximity sand/dust whirls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25791414"/>
                  </a:ext>
                </a:extLst>
              </a:tr>
              <a:tr h="202416">
                <a:tc>
                  <a:txBody>
                    <a:bodyPr/>
                    <a:lstStyle/>
                    <a:p>
                      <a:pPr algn="l" fontAlgn="b"/>
                      <a:r>
                        <a:rPr lang="en-IN" sz="1100" u="none" strike="noStrike">
                          <a:effectLst/>
                        </a:rPr>
                        <a:t>sand</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42409946"/>
                  </a:ext>
                </a:extLst>
              </a:tr>
              <a:tr h="222657">
                <a:tc>
                  <a:txBody>
                    <a:bodyPr/>
                    <a:lstStyle/>
                    <a:p>
                      <a:pPr algn="l" fontAlgn="b"/>
                      <a:r>
                        <a:rPr lang="en-IN" sz="1100" u="none" strike="noStrike">
                          <a:effectLst/>
                        </a:rPr>
                        <a:t>sand/dust whirls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42488318"/>
                  </a:ext>
                </a:extLst>
              </a:tr>
              <a:tr h="202416">
                <a:tc>
                  <a:txBody>
                    <a:bodyPr/>
                    <a:lstStyle/>
                    <a:p>
                      <a:pPr algn="l" fontAlgn="b"/>
                      <a:r>
                        <a:rPr lang="en-IN" sz="1100" u="none" strike="noStrike" dirty="0">
                          <a:effectLst/>
                        </a:rPr>
                        <a:t>volcanic ash</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9677578"/>
                  </a:ext>
                </a:extLst>
              </a:tr>
            </a:tbl>
          </a:graphicData>
        </a:graphic>
      </p:graphicFrame>
      <p:sp>
        <p:nvSpPr>
          <p:cNvPr id="8" name="TextBox 7">
            <a:extLst>
              <a:ext uri="{FF2B5EF4-FFF2-40B4-BE49-F238E27FC236}">
                <a16:creationId xmlns:a16="http://schemas.microsoft.com/office/drawing/2014/main" id="{9C9B7CFA-3527-6540-FDF6-9F58BD81939E}"/>
              </a:ext>
            </a:extLst>
          </p:cNvPr>
          <p:cNvSpPr txBox="1"/>
          <p:nvPr/>
        </p:nvSpPr>
        <p:spPr>
          <a:xfrm>
            <a:off x="5646821" y="1307850"/>
            <a:ext cx="5978358" cy="4939814"/>
          </a:xfrm>
          <a:prstGeom prst="rect">
            <a:avLst/>
          </a:prstGeom>
          <a:noFill/>
        </p:spPr>
        <p:txBody>
          <a:bodyPr wrap="square" rtlCol="0">
            <a:spAutoFit/>
          </a:bodyPr>
          <a:lstStyle/>
          <a:p>
            <a:pPr lvl="1"/>
            <a:r>
              <a:rPr lang="en-US" sz="1600" b="1" dirty="0"/>
              <a:t>Consequences of Extreme Cold:</a:t>
            </a:r>
          </a:p>
          <a:p>
            <a:pPr marL="285750" indent="-285750">
              <a:buFont typeface="Wingdings" panose="05000000000000000000" pitchFamily="2" charset="2"/>
              <a:buChar char="Ø"/>
            </a:pPr>
            <a:r>
              <a:rPr lang="en-US" sz="1200" b="0" i="0" u="none" strike="noStrike" dirty="0">
                <a:solidFill>
                  <a:srgbClr val="374151"/>
                </a:solidFill>
                <a:effectLst/>
                <a:latin typeface="Segoe UI" panose="020B0502040204020203" pitchFamily="34" charset="0"/>
              </a:rPr>
              <a:t>Extreme cold poses health risks including hypothermia, frostbite, and heart attacks, while also causing infrastructure challenges like frozen pipes and transportation disruptions. Additionally, it leads to economic losses, energy consumption spikes, and exacerbates social and mental health issues.</a:t>
            </a:r>
            <a:r>
              <a:rPr lang="en-US" sz="1100" dirty="0">
                <a:effectLst/>
              </a:rPr>
              <a:t> </a:t>
            </a:r>
          </a:p>
          <a:p>
            <a:endParaRPr lang="en-US" sz="1100" dirty="0"/>
          </a:p>
          <a:p>
            <a:pPr lvl="1"/>
            <a:r>
              <a:rPr lang="en-US" sz="1600" b="1" dirty="0"/>
              <a:t>Adaptation Strategies to Extreme Cold:</a:t>
            </a:r>
          </a:p>
          <a:p>
            <a:pPr marL="285750" indent="-285750">
              <a:buFont typeface="Wingdings" panose="05000000000000000000" pitchFamily="2" charset="2"/>
              <a:buChar char="Ø"/>
            </a:pPr>
            <a:r>
              <a:rPr lang="en-US" sz="1200" b="0" i="0" u="none" strike="noStrike" dirty="0">
                <a:solidFill>
                  <a:srgbClr val="374151"/>
                </a:solidFill>
                <a:effectLst/>
                <a:latin typeface="Segoe UI" panose="020B0502040204020203" pitchFamily="34" charset="0"/>
              </a:rPr>
              <a:t>Residents prepare with layered clothing and snowmobiles, but prolonged cold strains infrastructure and health. Adequate insulation, snow removal, and emergency kits are vital for safety and comfort. Cities prioritize vulnerable populations' access to shelter and healthcare during extreme events.</a:t>
            </a:r>
            <a:r>
              <a:rPr lang="en-US" sz="1100" dirty="0">
                <a:effectLst/>
              </a:rPr>
              <a:t> </a:t>
            </a:r>
          </a:p>
          <a:p>
            <a:endParaRPr lang="en-US" sz="1100" b="1" dirty="0"/>
          </a:p>
          <a:p>
            <a:pPr lvl="1"/>
            <a:r>
              <a:rPr lang="en-IN" sz="1600" b="1" dirty="0"/>
              <a:t>Consequences of Extreme Heat:</a:t>
            </a:r>
          </a:p>
          <a:p>
            <a:pPr marL="285750" indent="-285750">
              <a:buFont typeface="Wingdings" panose="05000000000000000000" pitchFamily="2" charset="2"/>
              <a:buChar char="Ø"/>
            </a:pPr>
            <a:r>
              <a:rPr lang="en-US" sz="1200" b="0" i="0" u="none" strike="noStrike" dirty="0">
                <a:solidFill>
                  <a:srgbClr val="374151"/>
                </a:solidFill>
                <a:effectLst/>
                <a:latin typeface="Segoe UI" panose="020B0502040204020203" pitchFamily="34" charset="0"/>
              </a:rPr>
              <a:t>Extreme heat poses health risks like heat-related illnesses and strains energy resources, leading to power outages and infrastructure damage. Prolonged heatwaves affect crops, water supply, and urban areas, impacting productivity and increasing costs.</a:t>
            </a:r>
            <a:r>
              <a:rPr lang="en-US" sz="1100" dirty="0">
                <a:effectLst/>
              </a:rPr>
              <a:t> </a:t>
            </a:r>
          </a:p>
          <a:p>
            <a:endParaRPr lang="en-US" sz="1100" b="1" dirty="0"/>
          </a:p>
          <a:p>
            <a:pPr lvl="1"/>
            <a:r>
              <a:rPr lang="en-US" sz="1600" b="1" dirty="0"/>
              <a:t>Adaptation Strategies to Extreme Heat:</a:t>
            </a:r>
          </a:p>
          <a:p>
            <a:pPr marL="285750" indent="-285750">
              <a:buFont typeface="Wingdings" panose="05000000000000000000" pitchFamily="2" charset="2"/>
              <a:buChar char="Ø"/>
            </a:pPr>
            <a:r>
              <a:rPr lang="en-US" sz="1200" dirty="0">
                <a:solidFill>
                  <a:srgbClr val="374151"/>
                </a:solidFill>
                <a:latin typeface="Segoe UI" panose="020B0502040204020203" pitchFamily="34" charset="0"/>
              </a:rPr>
              <a:t>Cities establish cooling centers for relief from high temperatures and promote water conservation during heatwaves. Increasing shade and green spaces in urban areas help cool environments, while public awareness campaigns educate on heat risks and safety measures. Additionally, ensuring vulnerable populations access shelter, cooling centers, and healthcare during extreme events is prioritized.</a:t>
            </a:r>
          </a:p>
          <a:p>
            <a:pPr marL="285750" indent="-285750">
              <a:buFont typeface="Wingdings" panose="05000000000000000000" pitchFamily="2" charset="2"/>
              <a:buChar char="Ø"/>
            </a:pPr>
            <a:endParaRPr lang="en-IN" sz="1600" b="1" dirty="0"/>
          </a:p>
        </p:txBody>
      </p:sp>
      <p:sp>
        <p:nvSpPr>
          <p:cNvPr id="10" name="Rectangle 2">
            <a:extLst>
              <a:ext uri="{FF2B5EF4-FFF2-40B4-BE49-F238E27FC236}">
                <a16:creationId xmlns:a16="http://schemas.microsoft.com/office/drawing/2014/main" id="{60D042A7-BB4F-4FE6-5EEE-7916B36A4719}"/>
              </a:ext>
            </a:extLst>
          </p:cNvPr>
          <p:cNvSpPr>
            <a:spLocks noChangeArrowheads="1"/>
          </p:cNvSpPr>
          <p:nvPr/>
        </p:nvSpPr>
        <p:spPr bwMode="auto">
          <a:xfrm>
            <a:off x="0" y="0"/>
            <a:ext cx="249713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4">
            <a:extLst>
              <a:ext uri="{FF2B5EF4-FFF2-40B4-BE49-F238E27FC236}">
                <a16:creationId xmlns:a16="http://schemas.microsoft.com/office/drawing/2014/main" id="{8956E023-91B8-3C13-252D-B47AF7473117}"/>
              </a:ext>
            </a:extLst>
          </p:cNvPr>
          <p:cNvSpPr>
            <a:spLocks noChangeArrowheads="1"/>
          </p:cNvSpPr>
          <p:nvPr/>
        </p:nvSpPr>
        <p:spPr bwMode="auto">
          <a:xfrm>
            <a:off x="152400" y="152400"/>
            <a:ext cx="249713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6">
            <a:extLst>
              <a:ext uri="{FF2B5EF4-FFF2-40B4-BE49-F238E27FC236}">
                <a16:creationId xmlns:a16="http://schemas.microsoft.com/office/drawing/2014/main" id="{50A14A47-D8EC-2F96-C624-69BA27828CE3}"/>
              </a:ext>
            </a:extLst>
          </p:cNvPr>
          <p:cNvSpPr>
            <a:spLocks noChangeArrowheads="1"/>
          </p:cNvSpPr>
          <p:nvPr/>
        </p:nvSpPr>
        <p:spPr bwMode="auto">
          <a:xfrm>
            <a:off x="0" y="0"/>
            <a:ext cx="2506663"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Rounded Corners 14">
            <a:extLst>
              <a:ext uri="{FF2B5EF4-FFF2-40B4-BE49-F238E27FC236}">
                <a16:creationId xmlns:a16="http://schemas.microsoft.com/office/drawing/2014/main" id="{05382E88-210D-2780-BFDC-DB9D43BEAB38}"/>
              </a:ext>
            </a:extLst>
          </p:cNvPr>
          <p:cNvSpPr/>
          <p:nvPr/>
        </p:nvSpPr>
        <p:spPr>
          <a:xfrm>
            <a:off x="5422232" y="1032042"/>
            <a:ext cx="6395452" cy="521562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09460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914B5-28E1-471D-DDF3-425569982F02}"/>
              </a:ext>
            </a:extLst>
          </p:cNvPr>
          <p:cNvSpPr>
            <a:spLocks noGrp="1"/>
          </p:cNvSpPr>
          <p:nvPr>
            <p:ph type="title" idx="4294967295"/>
          </p:nvPr>
        </p:nvSpPr>
        <p:spPr>
          <a:xfrm>
            <a:off x="607010" y="158918"/>
            <a:ext cx="11167894" cy="1179513"/>
          </a:xfrm>
        </p:spPr>
        <p:txBody>
          <a:bodyPr>
            <a:normAutofit/>
          </a:bodyPr>
          <a:lstStyle/>
          <a:p>
            <a:r>
              <a:rPr lang="en-US" sz="2000" b="1" dirty="0"/>
              <a:t>11. </a:t>
            </a:r>
            <a:r>
              <a:rPr lang="en-US" sz="2000" b="1" i="0" dirty="0">
                <a:solidFill>
                  <a:srgbClr val="24292E"/>
                </a:solidFill>
                <a:effectLst/>
                <a:latin typeface="Plus Jakarta Sans"/>
              </a:rPr>
              <a:t>Investigate whether temperature anomalies (unusual deviations from the norm) coincide with certain events or environmental factors in specific cities.</a:t>
            </a:r>
            <a:br>
              <a:rPr lang="en-US" sz="2000" b="1" i="0" dirty="0">
                <a:solidFill>
                  <a:srgbClr val="24292E"/>
                </a:solidFill>
                <a:effectLst/>
                <a:latin typeface="Plus Jakarta Sans"/>
              </a:rPr>
            </a:br>
            <a:endParaRPr lang="en-IN" sz="2000" b="1" dirty="0"/>
          </a:p>
        </p:txBody>
      </p:sp>
      <p:pic>
        <p:nvPicPr>
          <p:cNvPr id="5" name="Picture 4" descr="A screenshot of a computer program">
            <a:extLst>
              <a:ext uri="{FF2B5EF4-FFF2-40B4-BE49-F238E27FC236}">
                <a16:creationId xmlns:a16="http://schemas.microsoft.com/office/drawing/2014/main" id="{8DE6AB81-B509-2A23-4145-BB9EDAACF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010" y="3273466"/>
            <a:ext cx="3958529" cy="3250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6" name="Table 5">
            <a:extLst>
              <a:ext uri="{FF2B5EF4-FFF2-40B4-BE49-F238E27FC236}">
                <a16:creationId xmlns:a16="http://schemas.microsoft.com/office/drawing/2014/main" id="{C774D199-ED25-586E-AE5F-B42566B64A89}"/>
              </a:ext>
            </a:extLst>
          </p:cNvPr>
          <p:cNvGraphicFramePr>
            <a:graphicFrameLocks noGrp="1"/>
          </p:cNvGraphicFramePr>
          <p:nvPr>
            <p:extLst>
              <p:ext uri="{D42A27DB-BD31-4B8C-83A1-F6EECF244321}">
                <p14:modId xmlns:p14="http://schemas.microsoft.com/office/powerpoint/2010/main" val="639972114"/>
              </p:ext>
            </p:extLst>
          </p:nvPr>
        </p:nvGraphicFramePr>
        <p:xfrm>
          <a:off x="676526" y="1160751"/>
          <a:ext cx="3479800" cy="185039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952500">
                  <a:extLst>
                    <a:ext uri="{9D8B030D-6E8A-4147-A177-3AD203B41FA5}">
                      <a16:colId xmlns:a16="http://schemas.microsoft.com/office/drawing/2014/main" val="3327636462"/>
                    </a:ext>
                  </a:extLst>
                </a:gridCol>
                <a:gridCol w="1079500">
                  <a:extLst>
                    <a:ext uri="{9D8B030D-6E8A-4147-A177-3AD203B41FA5}">
                      <a16:colId xmlns:a16="http://schemas.microsoft.com/office/drawing/2014/main" val="559131248"/>
                    </a:ext>
                  </a:extLst>
                </a:gridCol>
                <a:gridCol w="1447800">
                  <a:extLst>
                    <a:ext uri="{9D8B030D-6E8A-4147-A177-3AD203B41FA5}">
                      <a16:colId xmlns:a16="http://schemas.microsoft.com/office/drawing/2014/main" val="110197566"/>
                    </a:ext>
                  </a:extLst>
                </a:gridCol>
              </a:tblGrid>
              <a:tr h="57399">
                <a:tc>
                  <a:txBody>
                    <a:bodyPr/>
                    <a:lstStyle/>
                    <a:p>
                      <a:pPr algn="l" fontAlgn="b"/>
                      <a:r>
                        <a:rPr lang="en-IN" sz="1100" u="none" strike="noStrike" dirty="0">
                          <a:effectLst/>
                        </a:rPr>
                        <a:t>City</a:t>
                      </a:r>
                      <a:endParaRPr lang="en-IN" sz="1100" b="1" i="0" u="none" strike="noStrike" dirty="0">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Unusual_temp</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weather_description</a:t>
                      </a:r>
                      <a:endParaRPr lang="en-IN" sz="1100" b="1" i="0" u="none" strike="noStrike">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23085723"/>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245.15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66153645"/>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248.9412006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65516951"/>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254.9672484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79230037"/>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250.15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light snow</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50934"/>
                  </a:ext>
                </a:extLst>
              </a:tr>
              <a:tr h="184150">
                <a:tc>
                  <a:txBody>
                    <a:bodyPr/>
                    <a:lstStyle/>
                    <a:p>
                      <a:pPr algn="l" fontAlgn="b"/>
                      <a:r>
                        <a:rPr lang="en-IN" sz="1100" u="none" strike="noStrike">
                          <a:effectLst/>
                        </a:rPr>
                        <a:t>Phoenix</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319.83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scattered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5037747"/>
                  </a:ext>
                </a:extLst>
              </a:tr>
              <a:tr h="190500">
                <a:tc>
                  <a:txBody>
                    <a:bodyPr/>
                    <a:lstStyle/>
                    <a:p>
                      <a:pPr algn="l" fontAlgn="b"/>
                      <a:r>
                        <a:rPr lang="en-IN" sz="1100" u="none" strike="noStrike">
                          <a:effectLst/>
                        </a:rPr>
                        <a:t>Phoenix</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319.71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scattered clouds</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89222962"/>
                  </a:ext>
                </a:extLst>
              </a:tr>
              <a:tr h="190500">
                <a:tc>
                  <a:txBody>
                    <a:bodyPr/>
                    <a:lstStyle/>
                    <a:p>
                      <a:pPr algn="l" fontAlgn="b"/>
                      <a:r>
                        <a:rPr lang="en-IN" sz="1100" u="none" strike="noStrike">
                          <a:effectLst/>
                        </a:rPr>
                        <a:t>Phoenix</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319.8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sky is clear</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81750146"/>
                  </a:ext>
                </a:extLst>
              </a:tr>
              <a:tr h="190500">
                <a:tc>
                  <a:txBody>
                    <a:bodyPr/>
                    <a:lstStyle/>
                    <a:p>
                      <a:pPr algn="l" fontAlgn="b"/>
                      <a:r>
                        <a:rPr lang="en-IN" sz="1100" u="none" strike="noStrike">
                          <a:effectLst/>
                        </a:rPr>
                        <a:t>Phoenix</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320.89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sky is clear</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47074234"/>
                  </a:ext>
                </a:extLst>
              </a:tr>
              <a:tr h="184150">
                <a:tc>
                  <a:txBody>
                    <a:bodyPr/>
                    <a:lstStyle/>
                    <a:p>
                      <a:pPr algn="l" fontAlgn="b"/>
                      <a:r>
                        <a:rPr lang="en-IN" sz="1100" u="none" strike="noStrike">
                          <a:effectLst/>
                        </a:rPr>
                        <a:t>Phoenix</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321.22</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l" fontAlgn="b"/>
                      <a:r>
                        <a:rPr lang="en-IN" sz="1100" u="none" strike="noStrike" dirty="0">
                          <a:effectLst/>
                        </a:rPr>
                        <a:t>sky is clear</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7104759"/>
                  </a:ext>
                </a:extLst>
              </a:tr>
            </a:tbl>
          </a:graphicData>
        </a:graphic>
      </p:graphicFrame>
      <p:graphicFrame>
        <p:nvGraphicFramePr>
          <p:cNvPr id="7" name="Table 6">
            <a:extLst>
              <a:ext uri="{FF2B5EF4-FFF2-40B4-BE49-F238E27FC236}">
                <a16:creationId xmlns:a16="http://schemas.microsoft.com/office/drawing/2014/main" id="{E9A1FF61-5478-AF8A-283C-195E54ABEFB2}"/>
              </a:ext>
            </a:extLst>
          </p:cNvPr>
          <p:cNvGraphicFramePr>
            <a:graphicFrameLocks noGrp="1"/>
          </p:cNvGraphicFramePr>
          <p:nvPr>
            <p:extLst>
              <p:ext uri="{D42A27DB-BD31-4B8C-83A1-F6EECF244321}">
                <p14:modId xmlns:p14="http://schemas.microsoft.com/office/powerpoint/2010/main" val="3804278096"/>
              </p:ext>
            </p:extLst>
          </p:nvPr>
        </p:nvGraphicFramePr>
        <p:xfrm>
          <a:off x="6391774" y="994553"/>
          <a:ext cx="5335003" cy="382778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159783">
                  <a:extLst>
                    <a:ext uri="{9D8B030D-6E8A-4147-A177-3AD203B41FA5}">
                      <a16:colId xmlns:a16="http://schemas.microsoft.com/office/drawing/2014/main" val="4275683827"/>
                    </a:ext>
                  </a:extLst>
                </a:gridCol>
                <a:gridCol w="1932972">
                  <a:extLst>
                    <a:ext uri="{9D8B030D-6E8A-4147-A177-3AD203B41FA5}">
                      <a16:colId xmlns:a16="http://schemas.microsoft.com/office/drawing/2014/main" val="2506248779"/>
                    </a:ext>
                  </a:extLst>
                </a:gridCol>
                <a:gridCol w="2242248">
                  <a:extLst>
                    <a:ext uri="{9D8B030D-6E8A-4147-A177-3AD203B41FA5}">
                      <a16:colId xmlns:a16="http://schemas.microsoft.com/office/drawing/2014/main" val="643054467"/>
                    </a:ext>
                  </a:extLst>
                </a:gridCol>
              </a:tblGrid>
              <a:tr h="158256">
                <a:tc>
                  <a:txBody>
                    <a:bodyPr/>
                    <a:lstStyle/>
                    <a:p>
                      <a:pPr algn="l" fontAlgn="b"/>
                      <a:r>
                        <a:rPr lang="en-IN" sz="1100" u="none" strike="noStrike">
                          <a:effectLst/>
                        </a:rPr>
                        <a:t>City</a:t>
                      </a:r>
                      <a:endParaRPr lang="en-IN" sz="11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Average of Unusual_temp</a:t>
                      </a:r>
                      <a:endParaRPr lang="en-IN" sz="1100" b="1" i="0" u="none" strike="noStrike">
                        <a:solidFill>
                          <a:srgbClr val="000000"/>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Count of weather_description</a:t>
                      </a:r>
                      <a:endParaRPr lang="en-IN" sz="1100" b="1"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26031623"/>
                  </a:ext>
                </a:extLst>
              </a:tr>
              <a:tr h="158256">
                <a:tc>
                  <a:txBody>
                    <a:bodyPr/>
                    <a:lstStyle/>
                    <a:p>
                      <a:pPr algn="l" fontAlgn="b"/>
                      <a:r>
                        <a:rPr lang="en-IN" sz="1100" u="none" strike="noStrike">
                          <a:effectLst/>
                        </a:rPr>
                        <a:t>Tel Aviv District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320.93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0808281"/>
                  </a:ext>
                </a:extLst>
              </a:tr>
              <a:tr h="158256">
                <a:tc>
                  <a:txBody>
                    <a:bodyPr/>
                    <a:lstStyle/>
                    <a:p>
                      <a:pPr algn="l" fontAlgn="b"/>
                      <a:r>
                        <a:rPr lang="en-IN" sz="1100" u="none" strike="noStrike">
                          <a:effectLst/>
                        </a:rPr>
                        <a:t>Haifa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320.375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61646514"/>
                  </a:ext>
                </a:extLst>
              </a:tr>
              <a:tr h="158256">
                <a:tc>
                  <a:txBody>
                    <a:bodyPr/>
                    <a:lstStyle/>
                    <a:p>
                      <a:pPr algn="l" fontAlgn="b"/>
                      <a:r>
                        <a:rPr lang="en-IN" sz="1100" u="none" strike="noStrike">
                          <a:effectLst/>
                        </a:rPr>
                        <a:t>Phoenix</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320.3535714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14</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3177951"/>
                  </a:ext>
                </a:extLst>
              </a:tr>
              <a:tr h="158256">
                <a:tc>
                  <a:txBody>
                    <a:bodyPr/>
                    <a:lstStyle/>
                    <a:p>
                      <a:pPr algn="l" fontAlgn="b"/>
                      <a:r>
                        <a:rPr lang="en-IN" sz="1100" u="none" strike="noStrike">
                          <a:effectLst/>
                        </a:rPr>
                        <a:t>Eilat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320.15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80133973"/>
                  </a:ext>
                </a:extLst>
              </a:tr>
              <a:tr h="158256">
                <a:tc>
                  <a:txBody>
                    <a:bodyPr/>
                    <a:lstStyle/>
                    <a:p>
                      <a:pPr algn="l" fontAlgn="b"/>
                      <a:r>
                        <a:rPr lang="en-IN" sz="1100" u="none" strike="noStrike">
                          <a:effectLst/>
                        </a:rPr>
                        <a:t>Nashville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256.8724722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12</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76975455"/>
                  </a:ext>
                </a:extLst>
              </a:tr>
              <a:tr h="158256">
                <a:tc>
                  <a:txBody>
                    <a:bodyPr/>
                    <a:lstStyle/>
                    <a:p>
                      <a:pPr algn="l" fontAlgn="b"/>
                      <a:r>
                        <a:rPr lang="en-IN" sz="1100" u="none" strike="noStrike">
                          <a:effectLst/>
                        </a:rPr>
                        <a:t>Charlotte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256.5072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46734693"/>
                  </a:ext>
                </a:extLst>
              </a:tr>
              <a:tr h="158256">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256.163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56173126"/>
                  </a:ext>
                </a:extLst>
              </a:tr>
              <a:tr h="158256">
                <a:tc>
                  <a:txBody>
                    <a:bodyPr/>
                    <a:lstStyle/>
                    <a:p>
                      <a:pPr algn="l" fontAlgn="b"/>
                      <a:r>
                        <a:rPr lang="en-IN" sz="1100" u="none" strike="noStrike">
                          <a:effectLst/>
                        </a:rPr>
                        <a:t>Saint Louis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255.9150594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101</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294215"/>
                  </a:ext>
                </a:extLst>
              </a:tr>
              <a:tr h="158256">
                <a:tc>
                  <a:txBody>
                    <a:bodyPr/>
                    <a:lstStyle/>
                    <a:p>
                      <a:pPr algn="l" fontAlgn="b"/>
                      <a:r>
                        <a:rPr lang="en-IN" sz="1100" u="none" strike="noStrike">
                          <a:effectLst/>
                        </a:rPr>
                        <a:t>Philadelphia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255.601952</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59</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00909266"/>
                  </a:ext>
                </a:extLst>
              </a:tr>
              <a:tr h="158256">
                <a:tc>
                  <a:txBody>
                    <a:bodyPr/>
                    <a:lstStyle/>
                    <a:p>
                      <a:pPr algn="l" fontAlgn="b"/>
                      <a:r>
                        <a:rPr lang="en-IN" sz="1100" u="none" strike="noStrike">
                          <a:effectLst/>
                        </a:rPr>
                        <a:t>Chicago</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255.5147911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596</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46825950"/>
                  </a:ext>
                </a:extLst>
              </a:tr>
              <a:tr h="158256">
                <a:tc>
                  <a:txBody>
                    <a:bodyPr/>
                    <a:lstStyle/>
                    <a:p>
                      <a:pPr algn="l" fontAlgn="b"/>
                      <a:r>
                        <a:rPr lang="en-IN" sz="1100" u="none" strike="noStrike">
                          <a:effectLst/>
                        </a:rPr>
                        <a:t>Kansas City</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255.4126315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168</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03277570"/>
                  </a:ext>
                </a:extLst>
              </a:tr>
              <a:tr h="158256">
                <a:tc>
                  <a:txBody>
                    <a:bodyPr/>
                    <a:lstStyle/>
                    <a:p>
                      <a:pPr algn="l" fontAlgn="b"/>
                      <a:r>
                        <a:rPr lang="en-IN" sz="1100" u="none" strike="noStrike">
                          <a:effectLst/>
                        </a:rPr>
                        <a:t>Boston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255.3898604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61</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45345678"/>
                  </a:ext>
                </a:extLst>
              </a:tr>
              <a:tr h="158256">
                <a:tc>
                  <a:txBody>
                    <a:bodyPr/>
                    <a:lstStyle/>
                    <a:p>
                      <a:pPr algn="l" fontAlgn="b"/>
                      <a:r>
                        <a:rPr lang="en-IN" sz="1100" u="none" strike="noStrike">
                          <a:effectLst/>
                        </a:rPr>
                        <a:t>Pittsburgh</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255.353999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200</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6507018"/>
                  </a:ext>
                </a:extLst>
              </a:tr>
              <a:tr h="158256">
                <a:tc>
                  <a:txBody>
                    <a:bodyPr/>
                    <a:lstStyle/>
                    <a:p>
                      <a:pPr algn="l" fontAlgn="b"/>
                      <a:r>
                        <a:rPr lang="en-IN" sz="1100" u="none" strike="noStrike">
                          <a:effectLst/>
                        </a:rPr>
                        <a:t>Toronto</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255.2935548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441</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81168377"/>
                  </a:ext>
                </a:extLst>
              </a:tr>
              <a:tr h="158256">
                <a:tc>
                  <a:txBody>
                    <a:bodyPr/>
                    <a:lstStyle/>
                    <a:p>
                      <a:pPr algn="l" fontAlgn="b"/>
                      <a:r>
                        <a:rPr lang="en-IN" sz="1100" u="none" strike="noStrike">
                          <a:effectLst/>
                        </a:rPr>
                        <a:t>Denver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255.2381346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389</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64969638"/>
                  </a:ext>
                </a:extLst>
              </a:tr>
              <a:tr h="158256">
                <a:tc>
                  <a:txBody>
                    <a:bodyPr/>
                    <a:lstStyle/>
                    <a:p>
                      <a:pPr algn="l" fontAlgn="b"/>
                      <a:r>
                        <a:rPr lang="en-IN" sz="1100" u="none" strike="noStrike">
                          <a:effectLst/>
                        </a:rPr>
                        <a:t>New York</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255.2303855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72</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328317"/>
                  </a:ext>
                </a:extLst>
              </a:tr>
              <a:tr h="158256">
                <a:tc>
                  <a:txBody>
                    <a:bodyPr/>
                    <a:lstStyle/>
                    <a:p>
                      <a:pPr algn="l" fontAlgn="b"/>
                      <a:r>
                        <a:rPr lang="en-IN" sz="1100" u="none" strike="noStrike">
                          <a:effectLst/>
                        </a:rPr>
                        <a:t>Indianapolis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254.7733258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317</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85496599"/>
                  </a:ext>
                </a:extLst>
              </a:tr>
              <a:tr h="158256">
                <a:tc>
                  <a:txBody>
                    <a:bodyPr/>
                    <a:lstStyle/>
                    <a:p>
                      <a:pPr algn="l" fontAlgn="b"/>
                      <a:r>
                        <a:rPr lang="en-IN" sz="1100" u="none" strike="noStrike">
                          <a:effectLst/>
                        </a:rPr>
                        <a:t>Detroit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254.4457814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443</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23460362"/>
                  </a:ext>
                </a:extLst>
              </a:tr>
              <a:tr h="158256">
                <a:tc>
                  <a:txBody>
                    <a:bodyPr/>
                    <a:lstStyle/>
                    <a:p>
                      <a:pPr algn="l" fontAlgn="b"/>
                      <a:r>
                        <a:rPr lang="en-IN" sz="1100" u="none" strike="noStrike">
                          <a:effectLst/>
                        </a:rPr>
                        <a:t>Montreal</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254.1798454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1500</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6902362"/>
                  </a:ext>
                </a:extLst>
              </a:tr>
              <a:tr h="158256">
                <a:tc>
                  <a:txBody>
                    <a:bodyPr/>
                    <a:lstStyle/>
                    <a:p>
                      <a:pPr algn="l" fontAlgn="b"/>
                      <a:r>
                        <a:rPr lang="en-IN" sz="1100" u="none" strike="noStrike">
                          <a:effectLst/>
                        </a:rPr>
                        <a:t>Minneapolis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253.2845196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2260</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85272740"/>
                  </a:ext>
                </a:extLst>
              </a:tr>
              <a:tr h="158256">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249.8021122</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dirty="0">
                          <a:effectLst/>
                        </a:rPr>
                        <a:t>4</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8695796"/>
                  </a:ext>
                </a:extLst>
              </a:tr>
            </a:tbl>
          </a:graphicData>
        </a:graphic>
      </p:graphicFrame>
      <p:graphicFrame>
        <p:nvGraphicFramePr>
          <p:cNvPr id="8" name="Table 7">
            <a:extLst>
              <a:ext uri="{FF2B5EF4-FFF2-40B4-BE49-F238E27FC236}">
                <a16:creationId xmlns:a16="http://schemas.microsoft.com/office/drawing/2014/main" id="{5FE0223B-3D78-D6EB-80D5-FBA3A3457B92}"/>
              </a:ext>
            </a:extLst>
          </p:cNvPr>
          <p:cNvGraphicFramePr>
            <a:graphicFrameLocks noGrp="1"/>
          </p:cNvGraphicFramePr>
          <p:nvPr>
            <p:extLst>
              <p:ext uri="{D42A27DB-BD31-4B8C-83A1-F6EECF244321}">
                <p14:modId xmlns:p14="http://schemas.microsoft.com/office/powerpoint/2010/main" val="3259516803"/>
              </p:ext>
            </p:extLst>
          </p:nvPr>
        </p:nvGraphicFramePr>
        <p:xfrm>
          <a:off x="4749800" y="1006033"/>
          <a:ext cx="1346200" cy="3677819"/>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346200">
                  <a:extLst>
                    <a:ext uri="{9D8B030D-6E8A-4147-A177-3AD203B41FA5}">
                      <a16:colId xmlns:a16="http://schemas.microsoft.com/office/drawing/2014/main" val="1043464572"/>
                    </a:ext>
                  </a:extLst>
                </a:gridCol>
              </a:tblGrid>
              <a:tr h="199289">
                <a:tc>
                  <a:txBody>
                    <a:bodyPr/>
                    <a:lstStyle/>
                    <a:p>
                      <a:pPr algn="l" fontAlgn="b"/>
                      <a:r>
                        <a:rPr lang="en-IN" sz="1100" u="none" strike="noStrike">
                          <a:effectLst/>
                        </a:rPr>
                        <a:t>Weather_events</a:t>
                      </a:r>
                      <a:endParaRPr lang="en-IN" sz="1100" b="1"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666974520"/>
                  </a:ext>
                </a:extLst>
              </a:tr>
              <a:tr h="184150">
                <a:tc>
                  <a:txBody>
                    <a:bodyPr/>
                    <a:lstStyle/>
                    <a:p>
                      <a:pPr algn="l" fontAlgn="b"/>
                      <a:r>
                        <a:rPr lang="en-IN" sz="1100" u="none" strike="noStrike">
                          <a:effectLst/>
                        </a:rPr>
                        <a:t>broken clouds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39445662"/>
                  </a:ext>
                </a:extLst>
              </a:tr>
              <a:tr h="184150">
                <a:tc>
                  <a:txBody>
                    <a:bodyPr/>
                    <a:lstStyle/>
                    <a:p>
                      <a:pPr algn="l" fontAlgn="b"/>
                      <a:r>
                        <a:rPr lang="en-IN" sz="1100" u="none" strike="noStrike">
                          <a:effectLst/>
                        </a:rPr>
                        <a:t>few clouds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55351497"/>
                  </a:ext>
                </a:extLst>
              </a:tr>
              <a:tr h="184150">
                <a:tc>
                  <a:txBody>
                    <a:bodyPr/>
                    <a:lstStyle/>
                    <a:p>
                      <a:pPr algn="l" fontAlgn="b"/>
                      <a:r>
                        <a:rPr lang="en-IN" sz="1100" u="none" strike="noStrike">
                          <a:effectLst/>
                        </a:rPr>
                        <a:t>fog</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2046301"/>
                  </a:ext>
                </a:extLst>
              </a:tr>
              <a:tr h="184150">
                <a:tc>
                  <a:txBody>
                    <a:bodyPr/>
                    <a:lstStyle/>
                    <a:p>
                      <a:pPr algn="l" fontAlgn="b"/>
                      <a:r>
                        <a:rPr lang="en-IN" sz="1100" u="none" strike="noStrike">
                          <a:effectLst/>
                        </a:rPr>
                        <a:t>haze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10867518"/>
                  </a:ext>
                </a:extLst>
              </a:tr>
              <a:tr h="184150">
                <a:tc>
                  <a:txBody>
                    <a:bodyPr/>
                    <a:lstStyle/>
                    <a:p>
                      <a:pPr algn="l" fontAlgn="b"/>
                      <a:r>
                        <a:rPr lang="en-IN" sz="1100" u="none" strike="noStrike">
                          <a:effectLst/>
                        </a:rPr>
                        <a:t>heavy shower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85749382"/>
                  </a:ext>
                </a:extLst>
              </a:tr>
              <a:tr h="184150">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40175873"/>
                  </a:ext>
                </a:extLst>
              </a:tr>
              <a:tr h="184150">
                <a:tc>
                  <a:txBody>
                    <a:bodyPr/>
                    <a:lstStyle/>
                    <a:p>
                      <a:pPr algn="l" fontAlgn="b"/>
                      <a:r>
                        <a:rPr lang="en-IN" sz="1100" u="none" strike="noStrike">
                          <a:effectLst/>
                        </a:rPr>
                        <a:t>light intensity drizzle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26711749"/>
                  </a:ext>
                </a:extLst>
              </a:tr>
              <a:tr h="184150">
                <a:tc>
                  <a:txBody>
                    <a:bodyPr/>
                    <a:lstStyle/>
                    <a:p>
                      <a:pPr algn="l" fontAlgn="b"/>
                      <a:r>
                        <a:rPr lang="en-IN" sz="1100" u="none" strike="noStrike">
                          <a:effectLst/>
                        </a:rPr>
                        <a:t>light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85073801"/>
                  </a:ext>
                </a:extLst>
              </a:tr>
              <a:tr h="184150">
                <a:tc>
                  <a:txBody>
                    <a:bodyPr/>
                    <a:lstStyle/>
                    <a:p>
                      <a:pPr algn="l" fontAlgn="b"/>
                      <a:r>
                        <a:rPr lang="en-IN" sz="1100" u="none" strike="noStrike">
                          <a:effectLst/>
                        </a:rPr>
                        <a:t>light shower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807637558"/>
                  </a:ext>
                </a:extLst>
              </a:tr>
              <a:tr h="184150">
                <a:tc>
                  <a:txBody>
                    <a:bodyPr/>
                    <a:lstStyle/>
                    <a:p>
                      <a:pPr algn="l" fontAlgn="b"/>
                      <a:r>
                        <a:rPr lang="en-IN" sz="1100" u="none" strike="noStrike">
                          <a:effectLst/>
                        </a:rPr>
                        <a:t>light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09276422"/>
                  </a:ext>
                </a:extLst>
              </a:tr>
              <a:tr h="184150">
                <a:tc>
                  <a:txBody>
                    <a:bodyPr/>
                    <a:lstStyle/>
                    <a:p>
                      <a:pPr algn="l" fontAlgn="b"/>
                      <a:r>
                        <a:rPr lang="en-IN" sz="1100" u="none" strike="noStrike">
                          <a:effectLst/>
                        </a:rPr>
                        <a:t>mist</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56260438"/>
                  </a:ext>
                </a:extLst>
              </a:tr>
              <a:tr h="184150">
                <a:tc>
                  <a:txBody>
                    <a:bodyPr/>
                    <a:lstStyle/>
                    <a:p>
                      <a:pPr algn="l" fontAlgn="b"/>
                      <a:r>
                        <a:rPr lang="en-IN" sz="1100" u="none" strike="noStrike">
                          <a:effectLst/>
                        </a:rPr>
                        <a:t>moderate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80501398"/>
                  </a:ext>
                </a:extLst>
              </a:tr>
              <a:tr h="184150">
                <a:tc>
                  <a:txBody>
                    <a:bodyPr/>
                    <a:lstStyle/>
                    <a:p>
                      <a:pPr algn="l" fontAlgn="b"/>
                      <a:r>
                        <a:rPr lang="en-IN" sz="1100" u="none" strike="noStrike">
                          <a:effectLst/>
                        </a:rPr>
                        <a:t>overcast clouds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76851955"/>
                  </a:ext>
                </a:extLst>
              </a:tr>
              <a:tr h="184150">
                <a:tc>
                  <a:txBody>
                    <a:bodyPr/>
                    <a:lstStyle/>
                    <a:p>
                      <a:pPr algn="l" fontAlgn="b"/>
                      <a:r>
                        <a:rPr lang="en-IN" sz="1100" u="none" strike="noStrike">
                          <a:effectLst/>
                        </a:rPr>
                        <a:t>proximity shower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44401925"/>
                  </a:ext>
                </a:extLst>
              </a:tr>
              <a:tr h="184150">
                <a:tc>
                  <a:txBody>
                    <a:bodyPr/>
                    <a:lstStyle/>
                    <a:p>
                      <a:pPr algn="l" fontAlgn="b"/>
                      <a:r>
                        <a:rPr lang="en-IN" sz="1100" u="none" strike="noStrike">
                          <a:effectLst/>
                        </a:rPr>
                        <a:t>scattered clouds</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18964620"/>
                  </a:ext>
                </a:extLst>
              </a:tr>
              <a:tr h="184150">
                <a:tc>
                  <a:txBody>
                    <a:bodyPr/>
                    <a:lstStyle/>
                    <a:p>
                      <a:pPr algn="l" fontAlgn="b"/>
                      <a:r>
                        <a:rPr lang="en-IN" sz="1100" u="none" strike="noStrike">
                          <a:effectLst/>
                        </a:rPr>
                        <a:t>sky is clear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746457"/>
                  </a:ext>
                </a:extLst>
              </a:tr>
              <a:tr h="184150">
                <a:tc>
                  <a:txBody>
                    <a:bodyPr/>
                    <a:lstStyle/>
                    <a:p>
                      <a:pPr algn="l" fontAlgn="b"/>
                      <a:r>
                        <a:rPr lang="en-IN" sz="1100" u="none" strike="noStrike">
                          <a:effectLst/>
                        </a:rPr>
                        <a:t>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20971796"/>
                  </a:ext>
                </a:extLst>
              </a:tr>
              <a:tr h="190500">
                <a:tc>
                  <a:txBody>
                    <a:bodyPr/>
                    <a:lstStyle/>
                    <a:p>
                      <a:pPr algn="l" fontAlgn="b"/>
                      <a:r>
                        <a:rPr lang="en-IN" sz="1100" u="none" strike="noStrike" dirty="0">
                          <a:effectLst/>
                        </a:rPr>
                        <a:t>very heavy rain</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49993157"/>
                  </a:ext>
                </a:extLst>
              </a:tr>
            </a:tbl>
          </a:graphicData>
        </a:graphic>
      </p:graphicFrame>
      <p:sp>
        <p:nvSpPr>
          <p:cNvPr id="9" name="TextBox 8">
            <a:extLst>
              <a:ext uri="{FF2B5EF4-FFF2-40B4-BE49-F238E27FC236}">
                <a16:creationId xmlns:a16="http://schemas.microsoft.com/office/drawing/2014/main" id="{28EB9D92-79FD-33D0-0428-90C98937CDAF}"/>
              </a:ext>
            </a:extLst>
          </p:cNvPr>
          <p:cNvSpPr txBox="1"/>
          <p:nvPr/>
        </p:nvSpPr>
        <p:spPr>
          <a:xfrm>
            <a:off x="4967704" y="5105354"/>
            <a:ext cx="6807200" cy="1477328"/>
          </a:xfrm>
          <a:prstGeom prst="rect">
            <a:avLst/>
          </a:prstGeom>
          <a:noFill/>
        </p:spPr>
        <p:txBody>
          <a:bodyPr wrap="square" rtlCol="0">
            <a:spAutoFit/>
          </a:bodyPr>
          <a:lstStyle/>
          <a:p>
            <a:r>
              <a:rPr lang="en-US" sz="1500" i="1" dirty="0"/>
              <a:t>The comfortable or ideal temperature for a city around the year between 275-295 degree K. In this 12 cities from Weather_analysis dataset has the average anomalies temperature, which is less than 275K and more than 295K. </a:t>
            </a:r>
          </a:p>
          <a:p>
            <a:r>
              <a:rPr lang="en-US" sz="1500" i="1" dirty="0"/>
              <a:t>And, these are the noticeable certain weather events occur in these temperature</a:t>
            </a:r>
            <a:endParaRPr lang="en-IN" sz="1500" i="1" dirty="0"/>
          </a:p>
        </p:txBody>
      </p:sp>
      <p:sp>
        <p:nvSpPr>
          <p:cNvPr id="10" name="Rectangle: Rounded Corners 9">
            <a:extLst>
              <a:ext uri="{FF2B5EF4-FFF2-40B4-BE49-F238E27FC236}">
                <a16:creationId xmlns:a16="http://schemas.microsoft.com/office/drawing/2014/main" id="{92B401C4-C05B-EE47-6475-05CF2F135192}"/>
              </a:ext>
            </a:extLst>
          </p:cNvPr>
          <p:cNvSpPr/>
          <p:nvPr/>
        </p:nvSpPr>
        <p:spPr>
          <a:xfrm>
            <a:off x="4817979" y="5031323"/>
            <a:ext cx="6908798" cy="155135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091277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DC9D6-7BDA-706E-9C07-4EC249C0999C}"/>
              </a:ext>
            </a:extLst>
          </p:cNvPr>
          <p:cNvSpPr>
            <a:spLocks noGrp="1"/>
          </p:cNvSpPr>
          <p:nvPr>
            <p:ph type="title" idx="4294967295"/>
          </p:nvPr>
        </p:nvSpPr>
        <p:spPr>
          <a:xfrm>
            <a:off x="435895" y="142874"/>
            <a:ext cx="11520821" cy="1179513"/>
          </a:xfrm>
        </p:spPr>
        <p:txBody>
          <a:bodyPr>
            <a:normAutofit/>
          </a:bodyPr>
          <a:lstStyle/>
          <a:p>
            <a:r>
              <a:rPr lang="en-US" sz="2000" b="1" dirty="0"/>
              <a:t>12. </a:t>
            </a:r>
            <a:r>
              <a:rPr lang="en-US" sz="2000" b="1" i="0" dirty="0">
                <a:solidFill>
                  <a:srgbClr val="24292E"/>
                </a:solidFill>
                <a:effectLst/>
                <a:latin typeface="Plus Jakarta Sans"/>
              </a:rPr>
              <a:t>Analyze the impact of temperature on energy consumption patterns in cities. Are there noticeable trends or correlations?</a:t>
            </a:r>
            <a:br>
              <a:rPr lang="en-US" sz="2000" b="1" i="0" dirty="0">
                <a:solidFill>
                  <a:srgbClr val="24292E"/>
                </a:solidFill>
                <a:effectLst/>
                <a:latin typeface="Plus Jakarta Sans"/>
              </a:rPr>
            </a:br>
            <a:endParaRPr lang="en-IN" sz="2000" b="1" dirty="0"/>
          </a:p>
        </p:txBody>
      </p:sp>
      <p:sp>
        <p:nvSpPr>
          <p:cNvPr id="4" name="TextBox 3">
            <a:extLst>
              <a:ext uri="{FF2B5EF4-FFF2-40B4-BE49-F238E27FC236}">
                <a16:creationId xmlns:a16="http://schemas.microsoft.com/office/drawing/2014/main" id="{920362B8-EEBC-ECD2-2852-CBD23E3B2DB4}"/>
              </a:ext>
            </a:extLst>
          </p:cNvPr>
          <p:cNvSpPr txBox="1"/>
          <p:nvPr/>
        </p:nvSpPr>
        <p:spPr>
          <a:xfrm>
            <a:off x="625642" y="1371396"/>
            <a:ext cx="10839116" cy="830997"/>
          </a:xfrm>
          <a:prstGeom prst="rect">
            <a:avLst/>
          </a:prstGeom>
          <a:noFill/>
        </p:spPr>
        <p:txBody>
          <a:bodyPr wrap="square" rtlCol="0">
            <a:spAutoFit/>
          </a:bodyPr>
          <a:lstStyle/>
          <a:p>
            <a:r>
              <a:rPr lang="en-US" sz="1600" i="1" dirty="0"/>
              <a:t>Unfortunately, I don't have any real time data about the impact of temperature on energy consumption patterns in cities.</a:t>
            </a:r>
          </a:p>
          <a:p>
            <a:r>
              <a:rPr lang="en-US" sz="1600" i="1" dirty="0"/>
              <a:t>Though, Let’s try to analyze the impact of temperature on energy consumption patterns in cities.</a:t>
            </a:r>
            <a:endParaRPr lang="en-IN" sz="1600" i="1" dirty="0"/>
          </a:p>
        </p:txBody>
      </p:sp>
      <p:pic>
        <p:nvPicPr>
          <p:cNvPr id="6" name="Picture 5" descr="A diagram of different colored circles">
            <a:extLst>
              <a:ext uri="{FF2B5EF4-FFF2-40B4-BE49-F238E27FC236}">
                <a16:creationId xmlns:a16="http://schemas.microsoft.com/office/drawing/2014/main" id="{0ED31EB7-FD04-0AEF-046E-D64C3499A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42" y="3191754"/>
            <a:ext cx="2443942" cy="26450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Rounded Corners 6">
            <a:extLst>
              <a:ext uri="{FF2B5EF4-FFF2-40B4-BE49-F238E27FC236}">
                <a16:creationId xmlns:a16="http://schemas.microsoft.com/office/drawing/2014/main" id="{F9235CA7-3218-8EC3-E93A-848D68182659}"/>
              </a:ext>
            </a:extLst>
          </p:cNvPr>
          <p:cNvSpPr/>
          <p:nvPr/>
        </p:nvSpPr>
        <p:spPr>
          <a:xfrm>
            <a:off x="572169" y="1322388"/>
            <a:ext cx="10748210" cy="92350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5B6F787-91B5-D631-005D-4C1306131B48}"/>
              </a:ext>
            </a:extLst>
          </p:cNvPr>
          <p:cNvSpPr txBox="1"/>
          <p:nvPr/>
        </p:nvSpPr>
        <p:spPr>
          <a:xfrm>
            <a:off x="3550653" y="2614863"/>
            <a:ext cx="7817852" cy="3877985"/>
          </a:xfrm>
          <a:prstGeom prst="rect">
            <a:avLst/>
          </a:prstGeom>
          <a:noFill/>
        </p:spPr>
        <p:txBody>
          <a:bodyPr wrap="square" rtlCol="0">
            <a:spAutoFit/>
          </a:bodyPr>
          <a:lstStyle/>
          <a:p>
            <a:pPr algn="l"/>
            <a:br>
              <a:rPr lang="en-US" b="0" i="0" dirty="0">
                <a:solidFill>
                  <a:srgbClr val="1F1F1F"/>
                </a:solidFill>
                <a:effectLst/>
                <a:latin typeface="Google Sans"/>
              </a:rPr>
            </a:br>
            <a:r>
              <a:rPr lang="en-US" sz="1600" b="1" i="0" dirty="0">
                <a:solidFill>
                  <a:srgbClr val="1F1F1F"/>
                </a:solidFill>
                <a:effectLst/>
                <a:latin typeface="Google Sans"/>
              </a:rPr>
              <a:t>Temperature &amp; City Energy Use:</a:t>
            </a:r>
          </a:p>
          <a:p>
            <a:pPr algn="l"/>
            <a:endParaRPr lang="en-US" sz="1500" b="0" i="0" dirty="0">
              <a:solidFill>
                <a:srgbClr val="1F1F1F"/>
              </a:solidFill>
              <a:effectLst/>
              <a:latin typeface="Google Sans"/>
            </a:endParaRPr>
          </a:p>
          <a:p>
            <a:pPr algn="l">
              <a:buFont typeface="Arial" panose="020B0604020202020204" pitchFamily="34" charset="0"/>
              <a:buChar char="•"/>
            </a:pPr>
            <a:r>
              <a:rPr lang="en-US" sz="1500" b="1" i="0" dirty="0">
                <a:solidFill>
                  <a:srgbClr val="1F1F1F"/>
                </a:solidFill>
                <a:effectLst/>
                <a:latin typeface="Google Sans"/>
              </a:rPr>
              <a:t>Summer:</a:t>
            </a:r>
            <a:r>
              <a:rPr lang="en-US" sz="1500" b="0" i="0" dirty="0">
                <a:solidFill>
                  <a:srgbClr val="1F1F1F"/>
                </a:solidFill>
                <a:effectLst/>
                <a:latin typeface="Google Sans"/>
              </a:rPr>
              <a:t> Higher temps -&gt; More AC -&gt; Higher electricity use (warmer climates, denser cities hit harder).</a:t>
            </a:r>
          </a:p>
          <a:p>
            <a:pPr algn="l">
              <a:buFont typeface="Arial" panose="020B0604020202020204" pitchFamily="34" charset="0"/>
              <a:buChar char="•"/>
            </a:pPr>
            <a:r>
              <a:rPr lang="en-US" sz="1500" b="1" i="0" dirty="0">
                <a:solidFill>
                  <a:srgbClr val="1F1F1F"/>
                </a:solidFill>
                <a:effectLst/>
                <a:latin typeface="Google Sans"/>
              </a:rPr>
              <a:t>Winter: </a:t>
            </a:r>
            <a:r>
              <a:rPr lang="en-US" sz="1500" b="0" i="0" dirty="0">
                <a:solidFill>
                  <a:srgbClr val="1F1F1F"/>
                </a:solidFill>
                <a:effectLst/>
                <a:latin typeface="Google Sans"/>
              </a:rPr>
              <a:t>Colder temps -&gt; More heating -&gt; Higher consumption of gas/electricity/fuel (varies by infrastructure).</a:t>
            </a:r>
          </a:p>
          <a:p>
            <a:pPr algn="l">
              <a:buFont typeface="Arial" panose="020B0604020202020204" pitchFamily="34" charset="0"/>
              <a:buChar char="•"/>
            </a:pPr>
            <a:r>
              <a:rPr lang="en-US" sz="1500" b="1" i="0" dirty="0">
                <a:solidFill>
                  <a:srgbClr val="1F1F1F"/>
                </a:solidFill>
                <a:effectLst/>
                <a:latin typeface="Google Sans"/>
              </a:rPr>
              <a:t>Mild seasons: </a:t>
            </a:r>
            <a:r>
              <a:rPr lang="en-US" sz="1500" b="0" i="0" dirty="0">
                <a:solidFill>
                  <a:srgbClr val="1F1F1F"/>
                </a:solidFill>
                <a:effectLst/>
                <a:latin typeface="Google Sans"/>
              </a:rPr>
              <a:t>Less heating/cooling -&gt; Lower overall energy use (potentially).</a:t>
            </a:r>
          </a:p>
          <a:p>
            <a:pPr algn="l">
              <a:buFont typeface="Arial" panose="020B0604020202020204" pitchFamily="34" charset="0"/>
              <a:buChar char="•"/>
            </a:pPr>
            <a:r>
              <a:rPr lang="en-US" sz="1500" b="1" i="0" dirty="0">
                <a:solidFill>
                  <a:srgbClr val="1F1F1F"/>
                </a:solidFill>
                <a:effectLst/>
                <a:latin typeface="Google Sans"/>
              </a:rPr>
              <a:t>Building efficiency: </a:t>
            </a:r>
            <a:r>
              <a:rPr lang="en-US" sz="1500" b="0" i="0" dirty="0">
                <a:solidFill>
                  <a:srgbClr val="1F1F1F"/>
                </a:solidFill>
                <a:effectLst/>
                <a:latin typeface="Google Sans"/>
              </a:rPr>
              <a:t>Better insulation/systems = less impact from temp changes.</a:t>
            </a:r>
          </a:p>
          <a:p>
            <a:pPr algn="l">
              <a:buFont typeface="Arial" panose="020B0604020202020204" pitchFamily="34" charset="0"/>
              <a:buChar char="•"/>
            </a:pPr>
            <a:r>
              <a:rPr lang="en-US" sz="1500" b="1" i="0" dirty="0">
                <a:solidFill>
                  <a:srgbClr val="1F1F1F"/>
                </a:solidFill>
                <a:effectLst/>
                <a:latin typeface="Google Sans"/>
              </a:rPr>
              <a:t>Urban design: </a:t>
            </a:r>
            <a:r>
              <a:rPr lang="en-US" sz="1500" b="0" i="0" dirty="0">
                <a:solidFill>
                  <a:srgbClr val="1F1F1F"/>
                </a:solidFill>
                <a:effectLst/>
                <a:latin typeface="Google Sans"/>
              </a:rPr>
              <a:t>Walkable, mixed-use cities encourage walking/cycling -&gt; less transport energy use.</a:t>
            </a:r>
          </a:p>
          <a:p>
            <a:pPr algn="l">
              <a:buFont typeface="Arial" panose="020B0604020202020204" pitchFamily="34" charset="0"/>
              <a:buChar char="•"/>
            </a:pPr>
            <a:r>
              <a:rPr lang="en-US" sz="1500" b="1" i="0" dirty="0">
                <a:solidFill>
                  <a:srgbClr val="1F1F1F"/>
                </a:solidFill>
                <a:effectLst/>
                <a:latin typeface="Google Sans"/>
              </a:rPr>
              <a:t>Socioeconomic factors: </a:t>
            </a:r>
            <a:r>
              <a:rPr lang="en-US" sz="1500" b="0" i="0" dirty="0">
                <a:solidFill>
                  <a:srgbClr val="1F1F1F"/>
                </a:solidFill>
                <a:effectLst/>
                <a:latin typeface="Google Sans"/>
              </a:rPr>
              <a:t>Low-income communities more vulnerable to energy price fluctuations.</a:t>
            </a:r>
          </a:p>
          <a:p>
            <a:pPr algn="l">
              <a:buFont typeface="Arial" panose="020B0604020202020204" pitchFamily="34" charset="0"/>
              <a:buChar char="•"/>
            </a:pPr>
            <a:r>
              <a:rPr lang="en-US" sz="1500" b="1" i="0" dirty="0">
                <a:solidFill>
                  <a:srgbClr val="1F1F1F"/>
                </a:solidFill>
                <a:effectLst/>
                <a:latin typeface="Google Sans"/>
              </a:rPr>
              <a:t>Renewable energy: </a:t>
            </a:r>
            <a:r>
              <a:rPr lang="en-US" sz="1500" b="0" i="0" dirty="0">
                <a:solidFill>
                  <a:srgbClr val="1F1F1F"/>
                </a:solidFill>
                <a:effectLst/>
                <a:latin typeface="Google Sans"/>
              </a:rPr>
              <a:t>More renewables = less susceptibility to price hikes during peak demand.</a:t>
            </a:r>
          </a:p>
          <a:p>
            <a:pPr algn="l">
              <a:buFont typeface="Arial" panose="020B0604020202020204" pitchFamily="34" charset="0"/>
              <a:buChar char="•"/>
            </a:pPr>
            <a:r>
              <a:rPr lang="en-US" sz="1500" b="1" i="0" dirty="0">
                <a:solidFill>
                  <a:srgbClr val="1F1F1F"/>
                </a:solidFill>
                <a:effectLst/>
                <a:latin typeface="Google Sans"/>
              </a:rPr>
              <a:t>Trends: </a:t>
            </a:r>
            <a:r>
              <a:rPr lang="en-US" sz="1500" b="0" i="0" dirty="0">
                <a:solidFill>
                  <a:srgbClr val="1F1F1F"/>
                </a:solidFill>
                <a:effectLst/>
                <a:latin typeface="Google Sans"/>
              </a:rPr>
              <a:t>Strong correlation between temp &amp; electricity use, expected to increase with climate change.</a:t>
            </a:r>
          </a:p>
          <a:p>
            <a:pPr algn="l">
              <a:buFont typeface="Arial" panose="020B0604020202020204" pitchFamily="34" charset="0"/>
              <a:buChar char="•"/>
            </a:pPr>
            <a:r>
              <a:rPr lang="en-US" sz="1500" b="1" i="0" dirty="0">
                <a:solidFill>
                  <a:srgbClr val="1F1F1F"/>
                </a:solidFill>
                <a:effectLst/>
                <a:latin typeface="Google Sans"/>
              </a:rPr>
              <a:t>Mitigation strategies: </a:t>
            </a:r>
            <a:r>
              <a:rPr lang="en-US" sz="1500" b="0" i="0" dirty="0">
                <a:solidFill>
                  <a:srgbClr val="1F1F1F"/>
                </a:solidFill>
                <a:effectLst/>
                <a:latin typeface="Google Sans"/>
              </a:rPr>
              <a:t>Cities promoting energy efficiency, renewable energy, &amp; smart grids.</a:t>
            </a:r>
          </a:p>
          <a:p>
            <a:endParaRPr lang="en-IN" dirty="0"/>
          </a:p>
        </p:txBody>
      </p:sp>
      <p:sp>
        <p:nvSpPr>
          <p:cNvPr id="9" name="Rectangle: Rounded Corners 8">
            <a:extLst>
              <a:ext uri="{FF2B5EF4-FFF2-40B4-BE49-F238E27FC236}">
                <a16:creationId xmlns:a16="http://schemas.microsoft.com/office/drawing/2014/main" id="{32EB15B4-19E1-B7C2-014F-A223370C69D2}"/>
              </a:ext>
            </a:extLst>
          </p:cNvPr>
          <p:cNvSpPr/>
          <p:nvPr/>
        </p:nvSpPr>
        <p:spPr>
          <a:xfrm>
            <a:off x="3433011" y="2614864"/>
            <a:ext cx="7817852" cy="380732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68145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0193-71E0-D2E5-6BF1-65DCB4DF4581}"/>
              </a:ext>
            </a:extLst>
          </p:cNvPr>
          <p:cNvSpPr>
            <a:spLocks noGrp="1"/>
          </p:cNvSpPr>
          <p:nvPr>
            <p:ph type="title" idx="4294967295"/>
          </p:nvPr>
        </p:nvSpPr>
        <p:spPr>
          <a:xfrm>
            <a:off x="441242" y="94748"/>
            <a:ext cx="11750758" cy="1179513"/>
          </a:xfrm>
        </p:spPr>
        <p:txBody>
          <a:bodyPr>
            <a:normAutofit/>
          </a:bodyPr>
          <a:lstStyle/>
          <a:p>
            <a:r>
              <a:rPr lang="en-US" sz="2000" b="1" i="0" dirty="0">
                <a:solidFill>
                  <a:srgbClr val="24292E"/>
                </a:solidFill>
                <a:effectLst/>
                <a:latin typeface="Plus Jakarta Sans"/>
              </a:rPr>
              <a:t>13. How do specific wind patterns impact air quality and pollution dispersion in urban areas? Analyze wind direction data for insights.</a:t>
            </a:r>
            <a:br>
              <a:rPr lang="en-US" sz="2000" b="1" i="0" dirty="0">
                <a:solidFill>
                  <a:srgbClr val="24292E"/>
                </a:solidFill>
                <a:effectLst/>
                <a:latin typeface="Plus Jakarta Sans"/>
              </a:rPr>
            </a:br>
            <a:endParaRPr lang="en-IN" sz="2000" b="1" dirty="0"/>
          </a:p>
        </p:txBody>
      </p:sp>
      <p:sp>
        <p:nvSpPr>
          <p:cNvPr id="4" name="TextBox 3">
            <a:extLst>
              <a:ext uri="{FF2B5EF4-FFF2-40B4-BE49-F238E27FC236}">
                <a16:creationId xmlns:a16="http://schemas.microsoft.com/office/drawing/2014/main" id="{59F7C56C-43D7-66A1-DD55-DA3D0D9FE9E1}"/>
              </a:ext>
            </a:extLst>
          </p:cNvPr>
          <p:cNvSpPr txBox="1"/>
          <p:nvPr/>
        </p:nvSpPr>
        <p:spPr>
          <a:xfrm>
            <a:off x="441242" y="1055018"/>
            <a:ext cx="3449053" cy="861774"/>
          </a:xfrm>
          <a:prstGeom prst="rect">
            <a:avLst/>
          </a:prstGeom>
          <a:noFill/>
        </p:spPr>
        <p:txBody>
          <a:bodyPr wrap="square" rtlCol="0">
            <a:spAutoFit/>
          </a:bodyPr>
          <a:lstStyle/>
          <a:p>
            <a:r>
              <a:rPr lang="en-US" sz="1000" b="1" dirty="0"/>
              <a:t>a) Calm breeze:</a:t>
            </a:r>
            <a:r>
              <a:rPr lang="en-US" sz="1000" dirty="0"/>
              <a:t> 0-1.8 km/h (or 0-1 knots)</a:t>
            </a:r>
          </a:p>
          <a:p>
            <a:r>
              <a:rPr lang="en-US" sz="1000" b="1" dirty="0"/>
              <a:t>b) Light breeze: </a:t>
            </a:r>
            <a:r>
              <a:rPr lang="en-US" sz="1000" dirty="0"/>
              <a:t>1.9-11.2 km/h (or 2-6 knots)</a:t>
            </a:r>
          </a:p>
          <a:p>
            <a:r>
              <a:rPr lang="en-US" sz="1000" b="1" dirty="0"/>
              <a:t>c) Moderate breeze: </a:t>
            </a:r>
            <a:r>
              <a:rPr lang="en-US" sz="1000" dirty="0"/>
              <a:t>11.3-28.8 km/h (or 7-16 knots)</a:t>
            </a:r>
          </a:p>
          <a:p>
            <a:r>
              <a:rPr lang="en-US" sz="1000" b="1" dirty="0"/>
              <a:t>d) Strong breeze: </a:t>
            </a:r>
            <a:r>
              <a:rPr lang="en-US" sz="1000" dirty="0"/>
              <a:t>28.9-49.9 km/h (or 17-27 knots)</a:t>
            </a:r>
          </a:p>
          <a:p>
            <a:r>
              <a:rPr lang="en-US" sz="1000" b="1" dirty="0"/>
              <a:t>e) High wind: </a:t>
            </a:r>
            <a:r>
              <a:rPr lang="en-US" sz="1000" dirty="0"/>
              <a:t>50 km/h or higher (or 28 knots or higher)</a:t>
            </a:r>
            <a:endParaRPr lang="en-IN" sz="1000" dirty="0"/>
          </a:p>
        </p:txBody>
      </p:sp>
      <p:sp>
        <p:nvSpPr>
          <p:cNvPr id="5" name="Rectangle: Rounded Corners 4">
            <a:extLst>
              <a:ext uri="{FF2B5EF4-FFF2-40B4-BE49-F238E27FC236}">
                <a16:creationId xmlns:a16="http://schemas.microsoft.com/office/drawing/2014/main" id="{A595699B-F434-DC76-7529-F7AFF13AF688}"/>
              </a:ext>
            </a:extLst>
          </p:cNvPr>
          <p:cNvSpPr/>
          <p:nvPr/>
        </p:nvSpPr>
        <p:spPr>
          <a:xfrm>
            <a:off x="441242" y="1024814"/>
            <a:ext cx="3374189" cy="922182"/>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descr="A computer screen shot of a computer code">
            <a:extLst>
              <a:ext uri="{FF2B5EF4-FFF2-40B4-BE49-F238E27FC236}">
                <a16:creationId xmlns:a16="http://schemas.microsoft.com/office/drawing/2014/main" id="{F8B7887D-A654-EF92-F8C1-7AD1F90EC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106" y="2073063"/>
            <a:ext cx="3575805" cy="239431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Table 7">
            <a:extLst>
              <a:ext uri="{FF2B5EF4-FFF2-40B4-BE49-F238E27FC236}">
                <a16:creationId xmlns:a16="http://schemas.microsoft.com/office/drawing/2014/main" id="{FF5662E1-737E-316F-9294-8040168DE4F7}"/>
              </a:ext>
            </a:extLst>
          </p:cNvPr>
          <p:cNvGraphicFramePr>
            <a:graphicFrameLocks noGrp="1"/>
          </p:cNvGraphicFramePr>
          <p:nvPr>
            <p:extLst>
              <p:ext uri="{D42A27DB-BD31-4B8C-83A1-F6EECF244321}">
                <p14:modId xmlns:p14="http://schemas.microsoft.com/office/powerpoint/2010/main" val="1807143802"/>
              </p:ext>
            </p:extLst>
          </p:nvPr>
        </p:nvGraphicFramePr>
        <p:xfrm>
          <a:off x="5132469" y="884047"/>
          <a:ext cx="6789404" cy="171450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535126">
                  <a:extLst>
                    <a:ext uri="{9D8B030D-6E8A-4147-A177-3AD203B41FA5}">
                      <a16:colId xmlns:a16="http://schemas.microsoft.com/office/drawing/2014/main" val="2151096501"/>
                    </a:ext>
                  </a:extLst>
                </a:gridCol>
                <a:gridCol w="1204032">
                  <a:extLst>
                    <a:ext uri="{9D8B030D-6E8A-4147-A177-3AD203B41FA5}">
                      <a16:colId xmlns:a16="http://schemas.microsoft.com/office/drawing/2014/main" val="852684345"/>
                    </a:ext>
                  </a:extLst>
                </a:gridCol>
                <a:gridCol w="1192884">
                  <a:extLst>
                    <a:ext uri="{9D8B030D-6E8A-4147-A177-3AD203B41FA5}">
                      <a16:colId xmlns:a16="http://schemas.microsoft.com/office/drawing/2014/main" val="2408647264"/>
                    </a:ext>
                  </a:extLst>
                </a:gridCol>
                <a:gridCol w="1482743">
                  <a:extLst>
                    <a:ext uri="{9D8B030D-6E8A-4147-A177-3AD203B41FA5}">
                      <a16:colId xmlns:a16="http://schemas.microsoft.com/office/drawing/2014/main" val="2572400658"/>
                    </a:ext>
                  </a:extLst>
                </a:gridCol>
                <a:gridCol w="1293220">
                  <a:extLst>
                    <a:ext uri="{9D8B030D-6E8A-4147-A177-3AD203B41FA5}">
                      <a16:colId xmlns:a16="http://schemas.microsoft.com/office/drawing/2014/main" val="2324253370"/>
                    </a:ext>
                  </a:extLst>
                </a:gridCol>
                <a:gridCol w="1081399">
                  <a:extLst>
                    <a:ext uri="{9D8B030D-6E8A-4147-A177-3AD203B41FA5}">
                      <a16:colId xmlns:a16="http://schemas.microsoft.com/office/drawing/2014/main" val="3158660048"/>
                    </a:ext>
                  </a:extLst>
                </a:gridCol>
              </a:tblGrid>
              <a:tr h="292249">
                <a:tc>
                  <a:txBody>
                    <a:bodyPr/>
                    <a:lstStyle/>
                    <a:p>
                      <a:pPr algn="l" fontAlgn="b"/>
                      <a:r>
                        <a:rPr lang="en-IN" sz="1100" u="none" strike="noStrike">
                          <a:effectLst/>
                        </a:rPr>
                        <a:t>City</a:t>
                      </a:r>
                      <a:endParaRPr lang="en-IN" sz="1100" b="1" i="0" u="none" strike="noStrike">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calm_breeze_count</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light_breeze_count</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moderate_breeze_count</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strong_breeze_count</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high_wind_count</a:t>
                      </a:r>
                      <a:endParaRPr lang="en-IN" sz="1100" b="1" i="0" u="none" strike="noStrike">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242119705"/>
                  </a:ext>
                </a:extLst>
              </a:tr>
              <a:tr h="292249">
                <a:tc>
                  <a:txBody>
                    <a:bodyPr/>
                    <a:lstStyle/>
                    <a:p>
                      <a:pPr algn="l" fontAlgn="b"/>
                      <a:r>
                        <a:rPr lang="en-IN" sz="1100" u="none" strike="noStrike">
                          <a:effectLst/>
                        </a:rPr>
                        <a:t>Albuquerque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14904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29977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368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90452773"/>
                  </a:ext>
                </a:extLst>
              </a:tr>
              <a:tr h="157532">
                <a:tc>
                  <a:txBody>
                    <a:bodyPr/>
                    <a:lstStyle/>
                    <a:p>
                      <a:pPr algn="l" fontAlgn="b"/>
                      <a:r>
                        <a:rPr lang="en-IN" sz="1100" u="none" strike="noStrike">
                          <a:effectLst/>
                        </a:rPr>
                        <a:t>Atlanta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17069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28163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2887099"/>
                  </a:ext>
                </a:extLst>
              </a:tr>
              <a:tr h="292249">
                <a:tc>
                  <a:txBody>
                    <a:bodyPr/>
                    <a:lstStyle/>
                    <a:p>
                      <a:pPr algn="l" fontAlgn="b"/>
                      <a:r>
                        <a:rPr lang="en-IN" sz="1100" u="none" strike="noStrike">
                          <a:effectLst/>
                        </a:rPr>
                        <a:t>Beersheba</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22616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21835</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9</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8088901"/>
                  </a:ext>
                </a:extLst>
              </a:tr>
              <a:tr h="162964">
                <a:tc>
                  <a:txBody>
                    <a:bodyPr/>
                    <a:lstStyle/>
                    <a:p>
                      <a:pPr algn="l" fontAlgn="b"/>
                      <a:r>
                        <a:rPr lang="en-IN" sz="1100" u="none" strike="noStrike">
                          <a:effectLst/>
                        </a:rPr>
                        <a:t>Boston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r" fontAlgn="b"/>
                      <a:r>
                        <a:rPr lang="en-IN" sz="1100" u="none" strike="noStrike">
                          <a:effectLst/>
                        </a:rPr>
                        <a:t>8843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36256</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153</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00867197"/>
                  </a:ext>
                </a:extLst>
              </a:tr>
              <a:tr h="292249">
                <a:tc>
                  <a:txBody>
                    <a:bodyPr/>
                    <a:lstStyle/>
                    <a:p>
                      <a:pPr algn="l" fontAlgn="b"/>
                      <a:r>
                        <a:rPr lang="en-IN" sz="1100" u="none" strike="noStrike">
                          <a:effectLst/>
                        </a:rPr>
                        <a:t>Charlotte</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14941</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30302</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dirty="0">
                          <a:effectLst/>
                        </a:rPr>
                        <a:t>0</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5770704"/>
                  </a:ext>
                </a:extLst>
              </a:tr>
            </a:tbl>
          </a:graphicData>
        </a:graphic>
      </p:graphicFrame>
      <p:graphicFrame>
        <p:nvGraphicFramePr>
          <p:cNvPr id="9" name="Chart 8">
            <a:extLst>
              <a:ext uri="{FF2B5EF4-FFF2-40B4-BE49-F238E27FC236}">
                <a16:creationId xmlns:a16="http://schemas.microsoft.com/office/drawing/2014/main" id="{C1777AB9-C37A-A89E-EA00-6E1B8B164E47}"/>
              </a:ext>
            </a:extLst>
          </p:cNvPr>
          <p:cNvGraphicFramePr>
            <a:graphicFrameLocks/>
          </p:cNvGraphicFramePr>
          <p:nvPr>
            <p:extLst>
              <p:ext uri="{D42A27DB-BD31-4B8C-83A1-F6EECF244321}">
                <p14:modId xmlns:p14="http://schemas.microsoft.com/office/powerpoint/2010/main" val="384769285"/>
              </p:ext>
            </p:extLst>
          </p:nvPr>
        </p:nvGraphicFramePr>
        <p:xfrm>
          <a:off x="4218069" y="2717651"/>
          <a:ext cx="4054310" cy="174972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BC570F20-3959-6B9A-23D4-72E31DA3764B}"/>
              </a:ext>
            </a:extLst>
          </p:cNvPr>
          <p:cNvGraphicFramePr>
            <a:graphicFrameLocks/>
          </p:cNvGraphicFramePr>
          <p:nvPr>
            <p:extLst>
              <p:ext uri="{D42A27DB-BD31-4B8C-83A1-F6EECF244321}">
                <p14:modId xmlns:p14="http://schemas.microsoft.com/office/powerpoint/2010/main" val="4163806314"/>
              </p:ext>
            </p:extLst>
          </p:nvPr>
        </p:nvGraphicFramePr>
        <p:xfrm>
          <a:off x="505580" y="4623651"/>
          <a:ext cx="4194757" cy="207125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hart 10">
            <a:extLst>
              <a:ext uri="{FF2B5EF4-FFF2-40B4-BE49-F238E27FC236}">
                <a16:creationId xmlns:a16="http://schemas.microsoft.com/office/drawing/2014/main" id="{FD0D447F-A7D9-C00A-DCF9-4B6974A81689}"/>
              </a:ext>
            </a:extLst>
          </p:cNvPr>
          <p:cNvGraphicFramePr>
            <a:graphicFrameLocks/>
          </p:cNvGraphicFramePr>
          <p:nvPr>
            <p:extLst>
              <p:ext uri="{D42A27DB-BD31-4B8C-83A1-F6EECF244321}">
                <p14:modId xmlns:p14="http://schemas.microsoft.com/office/powerpoint/2010/main" val="3371686284"/>
              </p:ext>
            </p:extLst>
          </p:nvPr>
        </p:nvGraphicFramePr>
        <p:xfrm>
          <a:off x="8398537" y="2717651"/>
          <a:ext cx="3523336" cy="1749729"/>
        </p:xfrm>
        <a:graphic>
          <a:graphicData uri="http://schemas.openxmlformats.org/drawingml/2006/chart">
            <c:chart xmlns:c="http://schemas.openxmlformats.org/drawingml/2006/chart" xmlns:r="http://schemas.openxmlformats.org/officeDocument/2006/relationships" r:id="rId5"/>
          </a:graphicData>
        </a:graphic>
      </p:graphicFrame>
      <p:sp>
        <p:nvSpPr>
          <p:cNvPr id="12" name="TextBox 11">
            <a:extLst>
              <a:ext uri="{FF2B5EF4-FFF2-40B4-BE49-F238E27FC236}">
                <a16:creationId xmlns:a16="http://schemas.microsoft.com/office/drawing/2014/main" id="{0923C058-561A-62FC-E4F7-BB2DC0CDCC99}"/>
              </a:ext>
            </a:extLst>
          </p:cNvPr>
          <p:cNvSpPr txBox="1"/>
          <p:nvPr/>
        </p:nvSpPr>
        <p:spPr>
          <a:xfrm>
            <a:off x="4956006" y="4623651"/>
            <a:ext cx="6789404" cy="1938992"/>
          </a:xfrm>
          <a:prstGeom prst="rect">
            <a:avLst/>
          </a:prstGeom>
          <a:noFill/>
        </p:spPr>
        <p:txBody>
          <a:bodyPr wrap="square" rtlCol="0">
            <a:spAutoFit/>
          </a:bodyPr>
          <a:lstStyle/>
          <a:p>
            <a:pPr marL="285750" indent="-285750">
              <a:buFont typeface="Wingdings" panose="05000000000000000000" pitchFamily="2" charset="2"/>
              <a:buChar char="Ø"/>
            </a:pPr>
            <a:r>
              <a:rPr lang="en-US" sz="1500" dirty="0"/>
              <a:t>The higher wind speed go, result in very low pollution levels and excellent air quality. Exposure to harmful pollutants is minimal, leading to improved respiratory health and reduced health risks for the population.</a:t>
            </a:r>
          </a:p>
          <a:p>
            <a:endParaRPr lang="en-US" sz="1500" dirty="0"/>
          </a:p>
          <a:p>
            <a:pPr marL="285750" indent="-285750">
              <a:buFont typeface="Wingdings" panose="05000000000000000000" pitchFamily="2" charset="2"/>
              <a:buChar char="Ø"/>
            </a:pPr>
            <a:r>
              <a:rPr lang="en-US" sz="1500" dirty="0"/>
              <a:t>The lighter wind speed go, it helps disperse pollutants and improve air quality by enhancing ventilation and mixing of the atmosphere. This can reduce local pollution concentrations and mitigate the effects of emissions from traffic, industry, and other sources.</a:t>
            </a:r>
            <a:endParaRPr lang="en-IN" sz="1500" dirty="0"/>
          </a:p>
        </p:txBody>
      </p:sp>
      <p:sp>
        <p:nvSpPr>
          <p:cNvPr id="13" name="Rectangle: Rounded Corners 12">
            <a:extLst>
              <a:ext uri="{FF2B5EF4-FFF2-40B4-BE49-F238E27FC236}">
                <a16:creationId xmlns:a16="http://schemas.microsoft.com/office/drawing/2014/main" id="{C691FAB1-F845-DE70-7307-2E0CD64771CD}"/>
              </a:ext>
            </a:extLst>
          </p:cNvPr>
          <p:cNvSpPr/>
          <p:nvPr/>
        </p:nvSpPr>
        <p:spPr>
          <a:xfrm>
            <a:off x="4867690" y="4586484"/>
            <a:ext cx="6877720" cy="207125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8DD6D2C5-29C5-84D2-FF94-33AB7BF476F7}"/>
              </a:ext>
            </a:extLst>
          </p:cNvPr>
          <p:cNvSpPr/>
          <p:nvPr/>
        </p:nvSpPr>
        <p:spPr>
          <a:xfrm>
            <a:off x="3951705" y="1024814"/>
            <a:ext cx="1064127" cy="953154"/>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607CA0F9-EDBC-D502-3A7F-E6786F6C7F31}"/>
              </a:ext>
            </a:extLst>
          </p:cNvPr>
          <p:cNvSpPr txBox="1"/>
          <p:nvPr/>
        </p:nvSpPr>
        <p:spPr>
          <a:xfrm>
            <a:off x="3969202" y="1055018"/>
            <a:ext cx="1064127" cy="954107"/>
          </a:xfrm>
          <a:prstGeom prst="rect">
            <a:avLst/>
          </a:prstGeom>
          <a:noFill/>
        </p:spPr>
        <p:txBody>
          <a:bodyPr wrap="square" rtlCol="0">
            <a:spAutoFit/>
          </a:bodyPr>
          <a:lstStyle/>
          <a:p>
            <a:r>
              <a:rPr lang="en-US" sz="800" b="1" dirty="0"/>
              <a:t>Note:</a:t>
            </a:r>
            <a:r>
              <a:rPr lang="en-US" sz="800" dirty="0"/>
              <a:t> </a:t>
            </a:r>
            <a:r>
              <a:rPr lang="en-US" sz="800" i="1" dirty="0"/>
              <a:t>Well, I will prefer to analyze the wind_speed to get the insights for air quality &amp; pollution instead of Wind_direction</a:t>
            </a:r>
            <a:endParaRPr lang="en-IN" sz="800" i="1" dirty="0"/>
          </a:p>
        </p:txBody>
      </p:sp>
    </p:spTree>
    <p:extLst>
      <p:ext uri="{BB962C8B-B14F-4D97-AF65-F5344CB8AC3E}">
        <p14:creationId xmlns:p14="http://schemas.microsoft.com/office/powerpoint/2010/main" val="1190363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3550DF-2B8A-7D60-BCFE-1C3972016B94}"/>
              </a:ext>
            </a:extLst>
          </p:cNvPr>
          <p:cNvSpPr>
            <a:spLocks noGrp="1"/>
          </p:cNvSpPr>
          <p:nvPr>
            <p:ph type="title" idx="4294967295"/>
          </p:nvPr>
        </p:nvSpPr>
        <p:spPr>
          <a:xfrm>
            <a:off x="607009" y="142876"/>
            <a:ext cx="11339011" cy="1179513"/>
          </a:xfrm>
        </p:spPr>
        <p:txBody>
          <a:bodyPr>
            <a:normAutofit/>
          </a:bodyPr>
          <a:lstStyle/>
          <a:p>
            <a:r>
              <a:rPr lang="en-US" sz="2000" b="1" dirty="0"/>
              <a:t>14. </a:t>
            </a:r>
            <a:r>
              <a:rPr lang="en-US" sz="2000" b="1" i="0" dirty="0">
                <a:solidFill>
                  <a:srgbClr val="24292E"/>
                </a:solidFill>
                <a:effectLst/>
                <a:latin typeface="Plus Jakarta Sans"/>
              </a:rPr>
              <a:t>Identify cities prone to strong winds and the potential consequences, such as increased risk of natural disasters or challenges for transportation.</a:t>
            </a:r>
            <a:br>
              <a:rPr lang="en-US" sz="2000" b="1" i="0" dirty="0">
                <a:solidFill>
                  <a:srgbClr val="24292E"/>
                </a:solidFill>
                <a:effectLst/>
                <a:latin typeface="Plus Jakarta Sans"/>
              </a:rPr>
            </a:br>
            <a:endParaRPr lang="en-IN" sz="2000" b="1" dirty="0"/>
          </a:p>
        </p:txBody>
      </p:sp>
      <p:pic>
        <p:nvPicPr>
          <p:cNvPr id="7" name="Picture 6" descr="A screenshot of a computer code">
            <a:extLst>
              <a:ext uri="{FF2B5EF4-FFF2-40B4-BE49-F238E27FC236}">
                <a16:creationId xmlns:a16="http://schemas.microsoft.com/office/drawing/2014/main" id="{9D45ACC2-2840-7723-9010-9220E7172D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960" y="1204747"/>
            <a:ext cx="3753043" cy="31434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Table 7">
            <a:extLst>
              <a:ext uri="{FF2B5EF4-FFF2-40B4-BE49-F238E27FC236}">
                <a16:creationId xmlns:a16="http://schemas.microsoft.com/office/drawing/2014/main" id="{AB7C7ED4-88B1-B26D-FEBA-6A00E7B3CEB8}"/>
              </a:ext>
            </a:extLst>
          </p:cNvPr>
          <p:cNvGraphicFramePr>
            <a:graphicFrameLocks noGrp="1"/>
          </p:cNvGraphicFramePr>
          <p:nvPr>
            <p:extLst>
              <p:ext uri="{D42A27DB-BD31-4B8C-83A1-F6EECF244321}">
                <p14:modId xmlns:p14="http://schemas.microsoft.com/office/powerpoint/2010/main" val="1106176299"/>
              </p:ext>
            </p:extLst>
          </p:nvPr>
        </p:nvGraphicFramePr>
        <p:xfrm>
          <a:off x="745959" y="4568655"/>
          <a:ext cx="3580061" cy="168275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1087063">
                  <a:extLst>
                    <a:ext uri="{9D8B030D-6E8A-4147-A177-3AD203B41FA5}">
                      <a16:colId xmlns:a16="http://schemas.microsoft.com/office/drawing/2014/main" val="3138401129"/>
                    </a:ext>
                  </a:extLst>
                </a:gridCol>
                <a:gridCol w="2492998">
                  <a:extLst>
                    <a:ext uri="{9D8B030D-6E8A-4147-A177-3AD203B41FA5}">
                      <a16:colId xmlns:a16="http://schemas.microsoft.com/office/drawing/2014/main" val="2097755714"/>
                    </a:ext>
                  </a:extLst>
                </a:gridCol>
              </a:tblGrid>
              <a:tr h="184150">
                <a:tc>
                  <a:txBody>
                    <a:bodyPr/>
                    <a:lstStyle/>
                    <a:p>
                      <a:pPr algn="l" fontAlgn="b"/>
                      <a:r>
                        <a:rPr lang="en-IN" sz="1100" u="none" strike="noStrike">
                          <a:effectLst/>
                        </a:rPr>
                        <a:t>City_prone</a:t>
                      </a:r>
                      <a:endParaRPr lang="en-IN" sz="1100" b="1" i="0" u="none" strike="noStrike">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IN" sz="1100" u="none" strike="noStrike">
                          <a:effectLst/>
                        </a:rPr>
                        <a:t>weather_description</a:t>
                      </a:r>
                      <a:endParaRPr lang="en-IN" sz="1100" b="1" i="0" u="none" strike="noStrike">
                        <a:solidFill>
                          <a:srgbClr val="FFFFFF"/>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21979985"/>
                  </a:ext>
                </a:extLst>
              </a:tr>
              <a:tr h="19050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IN" sz="1100" u="none" strike="noStrike">
                          <a:effectLst/>
                        </a:rPr>
                        <a:t>heavy intensity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9017592"/>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IN" sz="1100" u="none" strike="noStrike" dirty="0">
                          <a:effectLst/>
                        </a:rPr>
                        <a:t>heavy intensity rain</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9076188"/>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799163499"/>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718664942"/>
                  </a:ext>
                </a:extLst>
              </a:tr>
              <a:tr h="19050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0413740"/>
                  </a:ext>
                </a:extLst>
              </a:tr>
              <a:tr h="19050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568632534"/>
                  </a:ext>
                </a:extLst>
              </a:tr>
              <a:tr h="19050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60022461"/>
                  </a:ext>
                </a:extLst>
              </a:tr>
              <a:tr h="184150">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IN" sz="1100" u="none" strike="noStrike" dirty="0">
                          <a:effectLst/>
                        </a:rPr>
                        <a:t>heavy snow</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743315"/>
                  </a:ext>
                </a:extLst>
              </a:tr>
            </a:tbl>
          </a:graphicData>
        </a:graphic>
      </p:graphicFrame>
      <p:graphicFrame>
        <p:nvGraphicFramePr>
          <p:cNvPr id="9" name="Table 8">
            <a:extLst>
              <a:ext uri="{FF2B5EF4-FFF2-40B4-BE49-F238E27FC236}">
                <a16:creationId xmlns:a16="http://schemas.microsoft.com/office/drawing/2014/main" id="{21DBF935-EBF3-90EA-5982-206BDF5453EF}"/>
              </a:ext>
            </a:extLst>
          </p:cNvPr>
          <p:cNvGraphicFramePr>
            <a:graphicFrameLocks noGrp="1"/>
          </p:cNvGraphicFramePr>
          <p:nvPr>
            <p:extLst>
              <p:ext uri="{D42A27DB-BD31-4B8C-83A1-F6EECF244321}">
                <p14:modId xmlns:p14="http://schemas.microsoft.com/office/powerpoint/2010/main" val="3857325314"/>
              </p:ext>
            </p:extLst>
          </p:nvPr>
        </p:nvGraphicFramePr>
        <p:xfrm>
          <a:off x="4828164" y="1204747"/>
          <a:ext cx="2147576" cy="4714794"/>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2147576">
                  <a:extLst>
                    <a:ext uri="{9D8B030D-6E8A-4147-A177-3AD203B41FA5}">
                      <a16:colId xmlns:a16="http://schemas.microsoft.com/office/drawing/2014/main" val="4076899696"/>
                    </a:ext>
                  </a:extLst>
                </a:gridCol>
              </a:tblGrid>
              <a:tr h="188863">
                <a:tc>
                  <a:txBody>
                    <a:bodyPr/>
                    <a:lstStyle/>
                    <a:p>
                      <a:pPr algn="l" fontAlgn="b"/>
                      <a:r>
                        <a:rPr lang="en-IN" sz="1100" u="none" strike="noStrike" dirty="0">
                          <a:effectLst/>
                        </a:rPr>
                        <a:t>Natural disaster</a:t>
                      </a:r>
                      <a:endParaRPr lang="en-IN" sz="1100" b="1" i="0" u="none" strike="noStrike" dirty="0">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27546032"/>
                  </a:ext>
                </a:extLst>
              </a:tr>
              <a:tr h="188863">
                <a:tc>
                  <a:txBody>
                    <a:bodyPr/>
                    <a:lstStyle/>
                    <a:p>
                      <a:pPr algn="l" fontAlgn="b"/>
                      <a:r>
                        <a:rPr lang="en-IN" sz="1100" u="none" strike="noStrike">
                          <a:effectLst/>
                        </a:rPr>
                        <a:t>heavy intensity drizzle</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48335802"/>
                  </a:ext>
                </a:extLst>
              </a:tr>
              <a:tr h="188863">
                <a:tc>
                  <a:txBody>
                    <a:bodyPr/>
                    <a:lstStyle/>
                    <a:p>
                      <a:pPr algn="l" fontAlgn="b"/>
                      <a:r>
                        <a:rPr lang="en-IN" sz="1100" u="none" strike="noStrike">
                          <a:effectLst/>
                        </a:rPr>
                        <a:t>heavy intensity rain</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22422501"/>
                  </a:ext>
                </a:extLst>
              </a:tr>
              <a:tr h="188863">
                <a:tc>
                  <a:txBody>
                    <a:bodyPr/>
                    <a:lstStyle/>
                    <a:p>
                      <a:pPr algn="l" fontAlgn="b"/>
                      <a:r>
                        <a:rPr lang="en-IN" sz="1100" u="none" strike="noStrike">
                          <a:effectLst/>
                        </a:rPr>
                        <a:t>heavy intensity shower rain</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08188099"/>
                  </a:ext>
                </a:extLst>
              </a:tr>
              <a:tr h="188863">
                <a:tc>
                  <a:txBody>
                    <a:bodyPr/>
                    <a:lstStyle/>
                    <a:p>
                      <a:pPr algn="l" fontAlgn="b"/>
                      <a:r>
                        <a:rPr lang="en-IN" sz="1100" u="none" strike="noStrike">
                          <a:effectLst/>
                        </a:rPr>
                        <a:t>heavy shower snow</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26497195"/>
                  </a:ext>
                </a:extLst>
              </a:tr>
              <a:tr h="188863">
                <a:tc>
                  <a:txBody>
                    <a:bodyPr/>
                    <a:lstStyle/>
                    <a:p>
                      <a:pPr algn="l" fontAlgn="b"/>
                      <a:r>
                        <a:rPr lang="en-IN" sz="1100" u="none" strike="noStrike">
                          <a:effectLst/>
                        </a:rPr>
                        <a:t>heavy snow</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41899141"/>
                  </a:ext>
                </a:extLst>
              </a:tr>
              <a:tr h="188863">
                <a:tc>
                  <a:txBody>
                    <a:bodyPr/>
                    <a:lstStyle/>
                    <a:p>
                      <a:pPr algn="l" fontAlgn="b"/>
                      <a:r>
                        <a:rPr lang="en-IN" sz="1100" u="none" strike="noStrike">
                          <a:effectLst/>
                        </a:rPr>
                        <a:t>heavy thunderstorm</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40306728"/>
                  </a:ext>
                </a:extLst>
              </a:tr>
              <a:tr h="188863">
                <a:tc>
                  <a:txBody>
                    <a:bodyPr/>
                    <a:lstStyle/>
                    <a:p>
                      <a:pPr algn="l" fontAlgn="b"/>
                      <a:r>
                        <a:rPr lang="en-IN" sz="1100" u="none" strike="noStrike">
                          <a:effectLst/>
                        </a:rPr>
                        <a:t>proximity sand/dust whirls</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00845118"/>
                  </a:ext>
                </a:extLst>
              </a:tr>
              <a:tr h="188863">
                <a:tc>
                  <a:txBody>
                    <a:bodyPr/>
                    <a:lstStyle/>
                    <a:p>
                      <a:pPr algn="l" fontAlgn="b"/>
                      <a:r>
                        <a:rPr lang="en-IN" sz="1100" u="none" strike="noStrike">
                          <a:effectLst/>
                        </a:rPr>
                        <a:t>proximity thunderstorm</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17445435"/>
                  </a:ext>
                </a:extLst>
              </a:tr>
              <a:tr h="370945">
                <a:tc>
                  <a:txBody>
                    <a:bodyPr/>
                    <a:lstStyle/>
                    <a:p>
                      <a:pPr algn="l" fontAlgn="b"/>
                      <a:r>
                        <a:rPr lang="en-IN" sz="1100" u="none" strike="noStrike">
                          <a:effectLst/>
                        </a:rPr>
                        <a:t>proximity thunderstorm with drizzle</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29361663"/>
                  </a:ext>
                </a:extLst>
              </a:tr>
              <a:tr h="188863">
                <a:tc>
                  <a:txBody>
                    <a:bodyPr/>
                    <a:lstStyle/>
                    <a:p>
                      <a:pPr algn="l" fontAlgn="b"/>
                      <a:r>
                        <a:rPr lang="en-IN" sz="1100" u="none" strike="noStrike" dirty="0">
                          <a:effectLst/>
                        </a:rPr>
                        <a:t>proximity thunderstorm with rain</a:t>
                      </a:r>
                      <a:endParaRPr lang="en-IN" sz="1100" b="0" i="0" u="none" strike="noStrike" dirty="0">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64502143"/>
                  </a:ext>
                </a:extLst>
              </a:tr>
              <a:tr h="188863">
                <a:tc>
                  <a:txBody>
                    <a:bodyPr/>
                    <a:lstStyle/>
                    <a:p>
                      <a:pPr algn="l" fontAlgn="b"/>
                      <a:r>
                        <a:rPr lang="en-IN" sz="1100" u="none" strike="noStrike">
                          <a:effectLst/>
                        </a:rPr>
                        <a:t>ragged thunderstorm</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9198424"/>
                  </a:ext>
                </a:extLst>
              </a:tr>
              <a:tr h="188863">
                <a:tc>
                  <a:txBody>
                    <a:bodyPr/>
                    <a:lstStyle/>
                    <a:p>
                      <a:pPr algn="l" fontAlgn="b"/>
                      <a:r>
                        <a:rPr lang="en-IN" sz="1100" u="none" strike="noStrike">
                          <a:effectLst/>
                        </a:rPr>
                        <a:t>rain and snow</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66534001"/>
                  </a:ext>
                </a:extLst>
              </a:tr>
              <a:tr h="188863">
                <a:tc>
                  <a:txBody>
                    <a:bodyPr/>
                    <a:lstStyle/>
                    <a:p>
                      <a:pPr algn="l" fontAlgn="b"/>
                      <a:r>
                        <a:rPr lang="en-IN" sz="1100" u="none" strike="noStrike">
                          <a:effectLst/>
                        </a:rPr>
                        <a:t>sand</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2386544"/>
                  </a:ext>
                </a:extLst>
              </a:tr>
              <a:tr h="188863">
                <a:tc>
                  <a:txBody>
                    <a:bodyPr/>
                    <a:lstStyle/>
                    <a:p>
                      <a:pPr algn="l" fontAlgn="b"/>
                      <a:r>
                        <a:rPr lang="en-IN" sz="1100" u="none" strike="noStrike">
                          <a:effectLst/>
                        </a:rPr>
                        <a:t>sand/dust whirls</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14158932"/>
                  </a:ext>
                </a:extLst>
              </a:tr>
              <a:tr h="188863">
                <a:tc>
                  <a:txBody>
                    <a:bodyPr/>
                    <a:lstStyle/>
                    <a:p>
                      <a:pPr algn="l" fontAlgn="b"/>
                      <a:r>
                        <a:rPr lang="en-IN" sz="1100" u="none" strike="noStrike">
                          <a:effectLst/>
                        </a:rPr>
                        <a:t>shower snow</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04295798"/>
                  </a:ext>
                </a:extLst>
              </a:tr>
              <a:tr h="188863">
                <a:tc>
                  <a:txBody>
                    <a:bodyPr/>
                    <a:lstStyle/>
                    <a:p>
                      <a:pPr algn="l" fontAlgn="b"/>
                      <a:r>
                        <a:rPr lang="en-IN" sz="1100" u="none" strike="noStrike">
                          <a:effectLst/>
                        </a:rPr>
                        <a:t>thunderstorm</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65487932"/>
                  </a:ext>
                </a:extLst>
              </a:tr>
              <a:tr h="188863">
                <a:tc>
                  <a:txBody>
                    <a:bodyPr/>
                    <a:lstStyle/>
                    <a:p>
                      <a:pPr algn="l" fontAlgn="b"/>
                      <a:r>
                        <a:rPr lang="en-IN" sz="1100" u="none" strike="noStrike">
                          <a:effectLst/>
                        </a:rPr>
                        <a:t>thunderstorm with drizzle</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69701926"/>
                  </a:ext>
                </a:extLst>
              </a:tr>
              <a:tr h="188863">
                <a:tc>
                  <a:txBody>
                    <a:bodyPr/>
                    <a:lstStyle/>
                    <a:p>
                      <a:pPr algn="l" fontAlgn="b"/>
                      <a:r>
                        <a:rPr lang="en-IN" sz="1100" u="none" strike="noStrike">
                          <a:effectLst/>
                        </a:rPr>
                        <a:t>thunderstorm with heavy drizzle</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02159979"/>
                  </a:ext>
                </a:extLst>
              </a:tr>
              <a:tr h="188863">
                <a:tc>
                  <a:txBody>
                    <a:bodyPr/>
                    <a:lstStyle/>
                    <a:p>
                      <a:pPr algn="l" fontAlgn="b"/>
                      <a:r>
                        <a:rPr lang="en-IN" sz="1100" u="none" strike="noStrike">
                          <a:effectLst/>
                        </a:rPr>
                        <a:t>thunderstorm with heavy rain</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71239737"/>
                  </a:ext>
                </a:extLst>
              </a:tr>
              <a:tr h="188863">
                <a:tc>
                  <a:txBody>
                    <a:bodyPr/>
                    <a:lstStyle/>
                    <a:p>
                      <a:pPr algn="l" fontAlgn="b"/>
                      <a:r>
                        <a:rPr lang="en-IN" sz="1100" u="none" strike="noStrike">
                          <a:effectLst/>
                        </a:rPr>
                        <a:t>thunderstorm with rain</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6654934"/>
                  </a:ext>
                </a:extLst>
              </a:tr>
              <a:tr h="188863">
                <a:tc>
                  <a:txBody>
                    <a:bodyPr/>
                    <a:lstStyle/>
                    <a:p>
                      <a:pPr algn="l" fontAlgn="b"/>
                      <a:r>
                        <a:rPr lang="en-IN" sz="1100" u="none" strike="noStrike" dirty="0">
                          <a:effectLst/>
                        </a:rPr>
                        <a:t>tornado</a:t>
                      </a:r>
                      <a:endParaRPr lang="en-IN" sz="1100" b="0" i="0" u="none" strike="noStrike" dirty="0">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97089791"/>
                  </a:ext>
                </a:extLst>
              </a:tr>
              <a:tr h="188863">
                <a:tc>
                  <a:txBody>
                    <a:bodyPr/>
                    <a:lstStyle/>
                    <a:p>
                      <a:pPr algn="l" fontAlgn="b"/>
                      <a:r>
                        <a:rPr lang="en-IN" sz="1100" u="none" strike="noStrike">
                          <a:effectLst/>
                        </a:rPr>
                        <a:t>very heavy rain</a:t>
                      </a:r>
                      <a:endParaRPr lang="en-IN" sz="1100" b="0" i="0" u="none" strike="noStrike">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59080805"/>
                  </a:ext>
                </a:extLst>
              </a:tr>
              <a:tr h="188863">
                <a:tc>
                  <a:txBody>
                    <a:bodyPr/>
                    <a:lstStyle/>
                    <a:p>
                      <a:pPr algn="l" fontAlgn="b"/>
                      <a:r>
                        <a:rPr lang="en-IN" sz="1100" u="none" strike="noStrike" dirty="0">
                          <a:effectLst/>
                        </a:rPr>
                        <a:t>volcanic ash</a:t>
                      </a:r>
                      <a:endParaRPr lang="en-IN" sz="1100" b="0" i="0" u="none" strike="noStrike" dirty="0">
                        <a:solidFill>
                          <a:srgbClr val="000000"/>
                        </a:solidFill>
                        <a:effectLst/>
                        <a:latin typeface="Calibri" panose="020F0502020204030204" pitchFamily="34" charset="0"/>
                      </a:endParaRPr>
                    </a:p>
                  </a:txBody>
                  <a:tcPr marL="6243" marR="6243" marT="6243"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4904078"/>
                  </a:ext>
                </a:extLst>
              </a:tr>
            </a:tbl>
          </a:graphicData>
        </a:graphic>
      </p:graphicFrame>
      <p:sp>
        <p:nvSpPr>
          <p:cNvPr id="10" name="TextBox 9">
            <a:extLst>
              <a:ext uri="{FF2B5EF4-FFF2-40B4-BE49-F238E27FC236}">
                <a16:creationId xmlns:a16="http://schemas.microsoft.com/office/drawing/2014/main" id="{83240C77-1517-2F71-8E37-DAB3885B358F}"/>
              </a:ext>
            </a:extLst>
          </p:cNvPr>
          <p:cNvSpPr txBox="1"/>
          <p:nvPr/>
        </p:nvSpPr>
        <p:spPr>
          <a:xfrm>
            <a:off x="7341936" y="1557673"/>
            <a:ext cx="4481095" cy="4401205"/>
          </a:xfrm>
          <a:prstGeom prst="rect">
            <a:avLst/>
          </a:prstGeom>
          <a:noFill/>
        </p:spPr>
        <p:txBody>
          <a:bodyPr wrap="square" rtlCol="0">
            <a:spAutoFit/>
          </a:bodyPr>
          <a:lstStyle/>
          <a:p>
            <a:r>
              <a:rPr lang="en-US" sz="1400" dirty="0"/>
              <a:t>In all 36 cities are prone area. For these natural disaster, cities are facing so many life challenges and transportation issues.</a:t>
            </a:r>
          </a:p>
          <a:p>
            <a:endParaRPr lang="en-US" sz="1400" dirty="0"/>
          </a:p>
          <a:p>
            <a:pPr marL="285750" indent="-285750">
              <a:buFont typeface="Wingdings" panose="05000000000000000000" pitchFamily="2" charset="2"/>
              <a:buChar char="Ø"/>
            </a:pPr>
            <a:r>
              <a:rPr lang="en-US" sz="1400" dirty="0"/>
              <a:t>Strong winds can cause structural damage to buildings, bridges, power lines, and other infrastructure. This can lead to power outages, disruptions in communication, and even building collapses.</a:t>
            </a:r>
          </a:p>
          <a:p>
            <a:pPr marL="285750" indent="-285750">
              <a:buFont typeface="Wingdings" panose="05000000000000000000" pitchFamily="2" charset="2"/>
              <a:buChar char="Ø"/>
            </a:pPr>
            <a:r>
              <a:rPr lang="en-US" sz="1400" dirty="0"/>
              <a:t>Strong winds can increase the severity of tropical cyclones like hurricanes for coastal cities in their path. This brings high winds, storm surge and flooding.</a:t>
            </a:r>
          </a:p>
          <a:p>
            <a:pPr marL="285750" indent="-285750">
              <a:buFont typeface="Wingdings" panose="05000000000000000000" pitchFamily="2" charset="2"/>
              <a:buChar char="Ø"/>
            </a:pPr>
            <a:r>
              <a:rPr lang="en-US" sz="1400" dirty="0"/>
              <a:t>Blizzards and whiteout conditions become more likely in areas prone to cold, icy winds.</a:t>
            </a:r>
          </a:p>
          <a:p>
            <a:pPr marL="285750" indent="-285750">
              <a:buFont typeface="Wingdings" panose="05000000000000000000" pitchFamily="2" charset="2"/>
              <a:buChar char="Ø"/>
            </a:pPr>
            <a:r>
              <a:rPr lang="en-US" sz="1400" dirty="0"/>
              <a:t>Air travel can be disrupted by takeoff and landing restrictions due to crosswinds. Flight delays and cancellations may increase. Also, Takeoff and landing of small aircraft may be prohibited during strong winds due to safety issues.</a:t>
            </a:r>
            <a:endParaRPr lang="en-IN" sz="1400" dirty="0"/>
          </a:p>
        </p:txBody>
      </p:sp>
      <p:sp>
        <p:nvSpPr>
          <p:cNvPr id="11" name="Rectangle: Rounded Corners 10">
            <a:extLst>
              <a:ext uri="{FF2B5EF4-FFF2-40B4-BE49-F238E27FC236}">
                <a16:creationId xmlns:a16="http://schemas.microsoft.com/office/drawing/2014/main" id="{D72D73DA-9832-295C-566C-0EB1317B2ED3}"/>
              </a:ext>
            </a:extLst>
          </p:cNvPr>
          <p:cNvSpPr/>
          <p:nvPr/>
        </p:nvSpPr>
        <p:spPr>
          <a:xfrm>
            <a:off x="7208253" y="1256632"/>
            <a:ext cx="4641515" cy="4850063"/>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51650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5ACC-C434-D33D-5896-1B4E6A837C87}"/>
              </a:ext>
            </a:extLst>
          </p:cNvPr>
          <p:cNvSpPr>
            <a:spLocks noGrp="1"/>
          </p:cNvSpPr>
          <p:nvPr>
            <p:ph type="title" idx="4294967295"/>
          </p:nvPr>
        </p:nvSpPr>
        <p:spPr>
          <a:xfrm>
            <a:off x="505411" y="158917"/>
            <a:ext cx="11296231" cy="1179513"/>
          </a:xfrm>
        </p:spPr>
        <p:txBody>
          <a:bodyPr>
            <a:normAutofit/>
          </a:bodyPr>
          <a:lstStyle/>
          <a:p>
            <a:r>
              <a:rPr lang="en-US" sz="2000" b="1" dirty="0"/>
              <a:t>15. </a:t>
            </a:r>
            <a:r>
              <a:rPr lang="en-US" sz="2000" b="1" i="0" dirty="0">
                <a:solidFill>
                  <a:srgbClr val="24292E"/>
                </a:solidFill>
                <a:effectLst/>
                <a:latin typeface="Plus Jakarta Sans"/>
              </a:rPr>
              <a:t>Explore whether wind speed and direction influence the frequency and severity of weather-related events (e.g., hurricanes, storms) in coastal cities.</a:t>
            </a:r>
            <a:br>
              <a:rPr lang="en-US" sz="2000" b="1" i="0" dirty="0">
                <a:solidFill>
                  <a:srgbClr val="24292E"/>
                </a:solidFill>
                <a:effectLst/>
                <a:latin typeface="Plus Jakarta Sans"/>
              </a:rPr>
            </a:br>
            <a:endParaRPr lang="en-IN" sz="2000" b="1" dirty="0"/>
          </a:p>
        </p:txBody>
      </p:sp>
      <p:pic>
        <p:nvPicPr>
          <p:cNvPr id="5" name="Picture 4" descr="A screenshot of a computer code">
            <a:extLst>
              <a:ext uri="{FF2B5EF4-FFF2-40B4-BE49-F238E27FC236}">
                <a16:creationId xmlns:a16="http://schemas.microsoft.com/office/drawing/2014/main" id="{3E9FC092-C498-4ED2-4779-22881A9794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054" y="1233668"/>
            <a:ext cx="2815841" cy="20671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A graph with a line going up">
            <a:extLst>
              <a:ext uri="{FF2B5EF4-FFF2-40B4-BE49-F238E27FC236}">
                <a16:creationId xmlns:a16="http://schemas.microsoft.com/office/drawing/2014/main" id="{8E6C4F19-8E5D-E430-A000-F66DD84882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2229" y="3633651"/>
            <a:ext cx="2564276" cy="2665666"/>
          </a:xfrm>
          <a:prstGeom prst="rect">
            <a:avLst/>
          </a:prstGeom>
        </p:spPr>
      </p:pic>
      <p:graphicFrame>
        <p:nvGraphicFramePr>
          <p:cNvPr id="9" name="Table 8">
            <a:extLst>
              <a:ext uri="{FF2B5EF4-FFF2-40B4-BE49-F238E27FC236}">
                <a16:creationId xmlns:a16="http://schemas.microsoft.com/office/drawing/2014/main" id="{6CABE06A-761B-3555-EB56-998DCFC4923C}"/>
              </a:ext>
            </a:extLst>
          </p:cNvPr>
          <p:cNvGraphicFramePr>
            <a:graphicFrameLocks noGrp="1"/>
          </p:cNvGraphicFramePr>
          <p:nvPr>
            <p:extLst>
              <p:ext uri="{D42A27DB-BD31-4B8C-83A1-F6EECF244321}">
                <p14:modId xmlns:p14="http://schemas.microsoft.com/office/powerpoint/2010/main" val="3035501793"/>
              </p:ext>
            </p:extLst>
          </p:nvPr>
        </p:nvGraphicFramePr>
        <p:xfrm>
          <a:off x="266032" y="3566277"/>
          <a:ext cx="3753185" cy="2900680"/>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350298">
                  <a:extLst>
                    <a:ext uri="{9D8B030D-6E8A-4147-A177-3AD203B41FA5}">
                      <a16:colId xmlns:a16="http://schemas.microsoft.com/office/drawing/2014/main" val="1367342560"/>
                    </a:ext>
                  </a:extLst>
                </a:gridCol>
                <a:gridCol w="536169">
                  <a:extLst>
                    <a:ext uri="{9D8B030D-6E8A-4147-A177-3AD203B41FA5}">
                      <a16:colId xmlns:a16="http://schemas.microsoft.com/office/drawing/2014/main" val="4114624958"/>
                    </a:ext>
                  </a:extLst>
                </a:gridCol>
                <a:gridCol w="697690">
                  <a:extLst>
                    <a:ext uri="{9D8B030D-6E8A-4147-A177-3AD203B41FA5}">
                      <a16:colId xmlns:a16="http://schemas.microsoft.com/office/drawing/2014/main" val="1742809040"/>
                    </a:ext>
                  </a:extLst>
                </a:gridCol>
                <a:gridCol w="422443">
                  <a:extLst>
                    <a:ext uri="{9D8B030D-6E8A-4147-A177-3AD203B41FA5}">
                      <a16:colId xmlns:a16="http://schemas.microsoft.com/office/drawing/2014/main" val="1042595866"/>
                    </a:ext>
                  </a:extLst>
                </a:gridCol>
                <a:gridCol w="1167522">
                  <a:extLst>
                    <a:ext uri="{9D8B030D-6E8A-4147-A177-3AD203B41FA5}">
                      <a16:colId xmlns:a16="http://schemas.microsoft.com/office/drawing/2014/main" val="1348501422"/>
                    </a:ext>
                  </a:extLst>
                </a:gridCol>
                <a:gridCol w="579063">
                  <a:extLst>
                    <a:ext uri="{9D8B030D-6E8A-4147-A177-3AD203B41FA5}">
                      <a16:colId xmlns:a16="http://schemas.microsoft.com/office/drawing/2014/main" val="2956446429"/>
                    </a:ext>
                  </a:extLst>
                </a:gridCol>
              </a:tblGrid>
              <a:tr h="153934">
                <a:tc>
                  <a:txBody>
                    <a:bodyPr/>
                    <a:lstStyle/>
                    <a:p>
                      <a:pPr algn="l" fontAlgn="b"/>
                      <a:r>
                        <a:rPr lang="en-IN" sz="1100" u="none" strike="noStrike">
                          <a:effectLst/>
                        </a:rPr>
                        <a:t>City_id</a:t>
                      </a:r>
                      <a:endParaRPr lang="en-IN" sz="1100" b="1" i="0" u="none" strike="noStrike">
                        <a:solidFill>
                          <a:srgbClr val="FFFFFF"/>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City</a:t>
                      </a:r>
                      <a:endParaRPr lang="en-IN" sz="1100" b="1" i="0" u="none" strike="noStrike">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dirty="0">
                          <a:effectLst/>
                        </a:rPr>
                        <a:t>Wind_direction</a:t>
                      </a:r>
                      <a:endParaRPr lang="en-IN" sz="1100" b="1" i="0" u="none" strike="noStrike" dirty="0">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dirty="0">
                          <a:effectLst/>
                        </a:rPr>
                        <a:t>Wind_speed</a:t>
                      </a:r>
                      <a:endParaRPr lang="en-IN" sz="1100" b="1" i="0" u="none" strike="noStrike" dirty="0">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dirty="0">
                          <a:effectLst/>
                        </a:rPr>
                        <a:t>weather_description</a:t>
                      </a:r>
                      <a:endParaRPr lang="en-IN" sz="1100" b="1" i="0" u="none" strike="noStrike" dirty="0">
                        <a:solidFill>
                          <a:srgbClr val="FFFFFF"/>
                        </a:solidFill>
                        <a:effectLst/>
                        <a:latin typeface="Calibri" panose="020F0502020204030204" pitchFamily="34" charset="0"/>
                      </a:endParaRPr>
                    </a:p>
                  </a:txBody>
                  <a:tcPr marL="6350" marR="6350" marT="6350" marB="0" anchor="b">
                    <a:lnT w="12700" cap="flat" cmpd="sng" algn="ctr">
                      <a:solidFill>
                        <a:schemeClr val="tx1"/>
                      </a:solidFill>
                      <a:prstDash val="solid"/>
                      <a:round/>
                      <a:headEnd type="none" w="med" len="med"/>
                      <a:tailEnd type="none" w="med" len="med"/>
                    </a:lnT>
                  </a:tcPr>
                </a:tc>
                <a:tc>
                  <a:txBody>
                    <a:bodyPr/>
                    <a:lstStyle/>
                    <a:p>
                      <a:pPr algn="l" fontAlgn="b"/>
                      <a:r>
                        <a:rPr lang="en-IN" sz="1100" u="none" strike="noStrike">
                          <a:effectLst/>
                        </a:rPr>
                        <a:t>Month_Name</a:t>
                      </a:r>
                      <a:endParaRPr lang="en-IN" sz="1100" b="1" i="0" u="none" strike="noStrike">
                        <a:solidFill>
                          <a:srgbClr val="FFFFFF"/>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80852126"/>
                  </a:ext>
                </a:extLst>
              </a:tr>
              <a:tr h="153934">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dirty="0">
                          <a:effectLst/>
                        </a:rPr>
                        <a:t>Vancouver</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80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7</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thunderstorm with rain</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August</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53953769"/>
                  </a:ext>
                </a:extLst>
              </a:tr>
              <a:tr h="153934">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180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thunderstorm with light rain</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April</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05847880"/>
                  </a:ext>
                </a:extLst>
              </a:tr>
              <a:tr h="153934">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80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4</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proximity thunderstorm</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July</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37502078"/>
                  </a:ext>
                </a:extLst>
              </a:tr>
              <a:tr h="153934">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proximity thunderstorm</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September</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35697569"/>
                  </a:ext>
                </a:extLst>
              </a:tr>
              <a:tr h="153934">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170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8</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thunderstorm with heavy rain</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September</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216438871"/>
                  </a:ext>
                </a:extLst>
              </a:tr>
              <a:tr h="153934">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tcPr>
                </a:tc>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330</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dirty="0">
                          <a:effectLst/>
                        </a:rPr>
                        <a:t>thunderstorm</a:t>
                      </a:r>
                      <a:endParaRPr lang="en-IN"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r>
                        <a:rPr lang="en-IN" sz="1100" u="none" strike="noStrike">
                          <a:effectLst/>
                        </a:rPr>
                        <a:t>September</a:t>
                      </a:r>
                      <a:endParaRPr lang="en-IN" sz="1100" b="0" i="0" u="none" strike="noStrike">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32175564"/>
                  </a:ext>
                </a:extLst>
              </a:tr>
              <a:tr h="153934">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Vancouver</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173</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r" fontAlgn="b"/>
                      <a:r>
                        <a:rPr lang="en-IN" sz="1100" u="none" strike="noStrike">
                          <a:effectLst/>
                        </a:rPr>
                        <a:t>1</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l" fontAlgn="b"/>
                      <a:r>
                        <a:rPr lang="en-IN" sz="1100" u="none" strike="noStrike">
                          <a:effectLst/>
                        </a:rPr>
                        <a:t>thunderstorm with light rain</a:t>
                      </a:r>
                      <a:endParaRPr lang="en-IN" sz="1100" b="0" i="0" u="none" strike="noStrike">
                        <a:solidFill>
                          <a:srgbClr val="000000"/>
                        </a:solidFill>
                        <a:effectLst/>
                        <a:latin typeface="Calibri" panose="020F0502020204030204" pitchFamily="34" charset="0"/>
                      </a:endParaRPr>
                    </a:p>
                  </a:txBody>
                  <a:tcPr marL="6350" marR="6350" marT="6350" marB="0" anchor="b">
                    <a:lnB w="12700" cap="flat" cmpd="sng" algn="ctr">
                      <a:solidFill>
                        <a:schemeClr val="tx1"/>
                      </a:solidFill>
                      <a:prstDash val="solid"/>
                      <a:round/>
                      <a:headEnd type="none" w="med" len="med"/>
                      <a:tailEnd type="none" w="med" len="med"/>
                    </a:lnB>
                  </a:tcPr>
                </a:tc>
                <a:tc>
                  <a:txBody>
                    <a:bodyPr/>
                    <a:lstStyle/>
                    <a:p>
                      <a:pPr algn="l" fontAlgn="b"/>
                      <a:r>
                        <a:rPr lang="en-IN" sz="1100" u="none" strike="noStrike" dirty="0">
                          <a:effectLst/>
                        </a:rPr>
                        <a:t>April</a:t>
                      </a:r>
                      <a:endParaRPr lang="en-IN" sz="11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28926337"/>
                  </a:ext>
                </a:extLst>
              </a:tr>
            </a:tbl>
          </a:graphicData>
        </a:graphic>
      </p:graphicFrame>
      <p:graphicFrame>
        <p:nvGraphicFramePr>
          <p:cNvPr id="10" name="Table 9">
            <a:extLst>
              <a:ext uri="{FF2B5EF4-FFF2-40B4-BE49-F238E27FC236}">
                <a16:creationId xmlns:a16="http://schemas.microsoft.com/office/drawing/2014/main" id="{10DBFD0B-74B7-4781-A37A-EE403B3AA462}"/>
              </a:ext>
            </a:extLst>
          </p:cNvPr>
          <p:cNvGraphicFramePr>
            <a:graphicFrameLocks noGrp="1"/>
          </p:cNvGraphicFramePr>
          <p:nvPr>
            <p:extLst>
              <p:ext uri="{D42A27DB-BD31-4B8C-83A1-F6EECF244321}">
                <p14:modId xmlns:p14="http://schemas.microsoft.com/office/powerpoint/2010/main" val="2434820735"/>
              </p:ext>
            </p:extLst>
          </p:nvPr>
        </p:nvGraphicFramePr>
        <p:xfrm>
          <a:off x="6873373" y="3703822"/>
          <a:ext cx="2209800" cy="2456345"/>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2209800">
                  <a:extLst>
                    <a:ext uri="{9D8B030D-6E8A-4147-A177-3AD203B41FA5}">
                      <a16:colId xmlns:a16="http://schemas.microsoft.com/office/drawing/2014/main" val="3306179896"/>
                    </a:ext>
                  </a:extLst>
                </a:gridCol>
              </a:tblGrid>
              <a:tr h="402665">
                <a:tc>
                  <a:txBody>
                    <a:bodyPr/>
                    <a:lstStyle/>
                    <a:p>
                      <a:pPr algn="l" fontAlgn="b"/>
                      <a:r>
                        <a:rPr lang="en-IN" sz="1100" u="none" strike="noStrike" dirty="0">
                          <a:effectLst/>
                        </a:rPr>
                        <a:t>Weather events(hurricanes, storms)</a:t>
                      </a:r>
                      <a:endParaRPr lang="en-IN" sz="11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705086874"/>
                  </a:ext>
                </a:extLst>
              </a:tr>
              <a:tr h="208005">
                <a:tc>
                  <a:txBody>
                    <a:bodyPr/>
                    <a:lstStyle/>
                    <a:p>
                      <a:pPr algn="l" fontAlgn="b"/>
                      <a:r>
                        <a:rPr lang="en-IN" sz="1100" u="none" strike="noStrike" dirty="0">
                          <a:effectLst/>
                        </a:rPr>
                        <a:t>proximity thunderstorm</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03512881"/>
                  </a:ext>
                </a:extLst>
              </a:tr>
              <a:tr h="205075">
                <a:tc>
                  <a:txBody>
                    <a:bodyPr/>
                    <a:lstStyle/>
                    <a:p>
                      <a:pPr algn="l" fontAlgn="b"/>
                      <a:r>
                        <a:rPr lang="en-IN" sz="1100" u="none" strike="noStrike" dirty="0">
                          <a:effectLst/>
                        </a:rPr>
                        <a:t>proximity thunderstorm with rain</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7967394"/>
                  </a:ext>
                </a:extLst>
              </a:tr>
              <a:tr h="205075">
                <a:tc>
                  <a:txBody>
                    <a:bodyPr/>
                    <a:lstStyle/>
                    <a:p>
                      <a:pPr algn="l" fontAlgn="b"/>
                      <a:r>
                        <a:rPr lang="en-IN" sz="1100" u="none" strike="noStrike">
                          <a:effectLst/>
                        </a:rPr>
                        <a:t>ragged thunderstorm</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88677895"/>
                  </a:ext>
                </a:extLst>
              </a:tr>
              <a:tr h="205075">
                <a:tc>
                  <a:txBody>
                    <a:bodyPr/>
                    <a:lstStyle/>
                    <a:p>
                      <a:pPr algn="l" fontAlgn="b"/>
                      <a:r>
                        <a:rPr lang="en-IN" sz="1100" u="none" strike="noStrike">
                          <a:effectLst/>
                        </a:rPr>
                        <a:t>thunderstorm</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29490407"/>
                  </a:ext>
                </a:extLst>
              </a:tr>
              <a:tr h="205075">
                <a:tc>
                  <a:txBody>
                    <a:bodyPr/>
                    <a:lstStyle/>
                    <a:p>
                      <a:pPr algn="l" fontAlgn="b"/>
                      <a:r>
                        <a:rPr lang="en-IN" sz="1100" u="none" strike="noStrike" dirty="0">
                          <a:effectLst/>
                        </a:rPr>
                        <a:t>thunderstorm with drizzle</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46475163"/>
                  </a:ext>
                </a:extLst>
              </a:tr>
              <a:tr h="205075">
                <a:tc>
                  <a:txBody>
                    <a:bodyPr/>
                    <a:lstStyle/>
                    <a:p>
                      <a:pPr algn="l" fontAlgn="b"/>
                      <a:r>
                        <a:rPr lang="en-IN" sz="1100" u="none" strike="noStrike">
                          <a:effectLst/>
                        </a:rPr>
                        <a:t>thunderstorm with heavy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46558109"/>
                  </a:ext>
                </a:extLst>
              </a:tr>
              <a:tr h="205075">
                <a:tc>
                  <a:txBody>
                    <a:bodyPr/>
                    <a:lstStyle/>
                    <a:p>
                      <a:pPr algn="l" fontAlgn="b"/>
                      <a:r>
                        <a:rPr lang="en-IN" sz="1100" u="none" strike="noStrike" dirty="0">
                          <a:effectLst/>
                        </a:rPr>
                        <a:t>thunderstorm with light drizzle</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77400401"/>
                  </a:ext>
                </a:extLst>
              </a:tr>
              <a:tr h="205075">
                <a:tc>
                  <a:txBody>
                    <a:bodyPr/>
                    <a:lstStyle/>
                    <a:p>
                      <a:pPr algn="l" fontAlgn="b"/>
                      <a:r>
                        <a:rPr lang="en-IN" sz="1100" u="none" strike="noStrike">
                          <a:effectLst/>
                        </a:rPr>
                        <a:t>thunderstorm with light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5180186"/>
                  </a:ext>
                </a:extLst>
              </a:tr>
              <a:tr h="205075">
                <a:tc>
                  <a:txBody>
                    <a:bodyPr/>
                    <a:lstStyle/>
                    <a:p>
                      <a:pPr algn="l" fontAlgn="b"/>
                      <a:r>
                        <a:rPr lang="en-IN" sz="1100" u="none" strike="noStrike">
                          <a:effectLst/>
                        </a:rPr>
                        <a:t>thunderstorm with rain</a:t>
                      </a:r>
                      <a:endParaRPr lang="en-IN"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11925923"/>
                  </a:ext>
                </a:extLst>
              </a:tr>
              <a:tr h="205075">
                <a:tc>
                  <a:txBody>
                    <a:bodyPr/>
                    <a:lstStyle/>
                    <a:p>
                      <a:pPr algn="l" fontAlgn="b"/>
                      <a:r>
                        <a:rPr lang="en-IN" sz="1100" u="none" strike="noStrike" dirty="0">
                          <a:effectLst/>
                        </a:rPr>
                        <a:t>tornado</a:t>
                      </a:r>
                      <a:endParaRPr lang="en-IN"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693043"/>
                  </a:ext>
                </a:extLst>
              </a:tr>
            </a:tbl>
          </a:graphicData>
        </a:graphic>
      </p:graphicFrame>
      <p:graphicFrame>
        <p:nvGraphicFramePr>
          <p:cNvPr id="11" name="Table 10">
            <a:extLst>
              <a:ext uri="{FF2B5EF4-FFF2-40B4-BE49-F238E27FC236}">
                <a16:creationId xmlns:a16="http://schemas.microsoft.com/office/drawing/2014/main" id="{02C5FD2B-BEF9-2353-04E9-3C85AA010C2A}"/>
              </a:ext>
            </a:extLst>
          </p:cNvPr>
          <p:cNvGraphicFramePr>
            <a:graphicFrameLocks noGrp="1"/>
          </p:cNvGraphicFramePr>
          <p:nvPr>
            <p:extLst>
              <p:ext uri="{D42A27DB-BD31-4B8C-83A1-F6EECF244321}">
                <p14:modId xmlns:p14="http://schemas.microsoft.com/office/powerpoint/2010/main" val="509119828"/>
              </p:ext>
            </p:extLst>
          </p:nvPr>
        </p:nvGraphicFramePr>
        <p:xfrm>
          <a:off x="3491829" y="1138763"/>
          <a:ext cx="8369168" cy="2208139"/>
        </p:xfrm>
        <a:graphic>
          <a:graphicData uri="http://schemas.openxmlformats.org/drawingml/2006/table">
            <a:tbl>
              <a:tblPr firstRow="1" bandRow="1">
                <a:effectLst>
                  <a:outerShdw blurRad="50800" dist="38100" dir="2700000" algn="tl" rotWithShape="0">
                    <a:prstClr val="black">
                      <a:alpha val="40000"/>
                    </a:prstClr>
                  </a:outerShdw>
                </a:effectLst>
                <a:tableStyleId>{21E4AEA4-8DFA-4A89-87EB-49C32662AFE0}</a:tableStyleId>
              </a:tblPr>
              <a:tblGrid>
                <a:gridCol w="573231">
                  <a:extLst>
                    <a:ext uri="{9D8B030D-6E8A-4147-A177-3AD203B41FA5}">
                      <a16:colId xmlns:a16="http://schemas.microsoft.com/office/drawing/2014/main" val="3174077673"/>
                    </a:ext>
                  </a:extLst>
                </a:gridCol>
                <a:gridCol w="970671">
                  <a:extLst>
                    <a:ext uri="{9D8B030D-6E8A-4147-A177-3AD203B41FA5}">
                      <a16:colId xmlns:a16="http://schemas.microsoft.com/office/drawing/2014/main" val="947162932"/>
                    </a:ext>
                  </a:extLst>
                </a:gridCol>
                <a:gridCol w="856024">
                  <a:extLst>
                    <a:ext uri="{9D8B030D-6E8A-4147-A177-3AD203B41FA5}">
                      <a16:colId xmlns:a16="http://schemas.microsoft.com/office/drawing/2014/main" val="3632651740"/>
                    </a:ext>
                  </a:extLst>
                </a:gridCol>
                <a:gridCol w="932455">
                  <a:extLst>
                    <a:ext uri="{9D8B030D-6E8A-4147-A177-3AD203B41FA5}">
                      <a16:colId xmlns:a16="http://schemas.microsoft.com/office/drawing/2014/main" val="1462057306"/>
                    </a:ext>
                  </a:extLst>
                </a:gridCol>
                <a:gridCol w="825452">
                  <a:extLst>
                    <a:ext uri="{9D8B030D-6E8A-4147-A177-3AD203B41FA5}">
                      <a16:colId xmlns:a16="http://schemas.microsoft.com/office/drawing/2014/main" val="200280126"/>
                    </a:ext>
                  </a:extLst>
                </a:gridCol>
                <a:gridCol w="833095">
                  <a:extLst>
                    <a:ext uri="{9D8B030D-6E8A-4147-A177-3AD203B41FA5}">
                      <a16:colId xmlns:a16="http://schemas.microsoft.com/office/drawing/2014/main" val="1831439455"/>
                    </a:ext>
                  </a:extLst>
                </a:gridCol>
                <a:gridCol w="733736">
                  <a:extLst>
                    <a:ext uri="{9D8B030D-6E8A-4147-A177-3AD203B41FA5}">
                      <a16:colId xmlns:a16="http://schemas.microsoft.com/office/drawing/2014/main" val="3255175491"/>
                    </a:ext>
                  </a:extLst>
                </a:gridCol>
                <a:gridCol w="817809">
                  <a:extLst>
                    <a:ext uri="{9D8B030D-6E8A-4147-A177-3AD203B41FA5}">
                      <a16:colId xmlns:a16="http://schemas.microsoft.com/office/drawing/2014/main" val="140988558"/>
                    </a:ext>
                  </a:extLst>
                </a:gridCol>
                <a:gridCol w="718449">
                  <a:extLst>
                    <a:ext uri="{9D8B030D-6E8A-4147-A177-3AD203B41FA5}">
                      <a16:colId xmlns:a16="http://schemas.microsoft.com/office/drawing/2014/main" val="1322277578"/>
                    </a:ext>
                  </a:extLst>
                </a:gridCol>
                <a:gridCol w="1108246">
                  <a:extLst>
                    <a:ext uri="{9D8B030D-6E8A-4147-A177-3AD203B41FA5}">
                      <a16:colId xmlns:a16="http://schemas.microsoft.com/office/drawing/2014/main" val="1164229210"/>
                    </a:ext>
                  </a:extLst>
                </a:gridCol>
              </a:tblGrid>
              <a:tr h="0">
                <a:tc>
                  <a:txBody>
                    <a:bodyPr/>
                    <a:lstStyle/>
                    <a:p>
                      <a:pPr algn="l" fontAlgn="b"/>
                      <a:r>
                        <a:rPr lang="en-IN" sz="800" u="none" strike="noStrike">
                          <a:effectLst/>
                        </a:rPr>
                        <a:t>Coastal city</a:t>
                      </a:r>
                      <a:endParaRPr lang="en-IN" sz="800" b="1"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fontAlgn="b"/>
                      <a:r>
                        <a:rPr lang="en-IN" sz="800" u="none" strike="noStrike">
                          <a:effectLst/>
                        </a:rPr>
                        <a:t>Average of wind_direction</a:t>
                      </a:r>
                      <a:endParaRPr lang="en-IN" sz="800" b="1" i="0" u="none" strike="noStrike">
                        <a:solidFill>
                          <a:srgbClr val="000000"/>
                        </a:solidFill>
                        <a:effectLst/>
                        <a:latin typeface="Calibri" panose="020F0502020204030204" pitchFamily="34" charset="0"/>
                      </a:endParaRPr>
                    </a:p>
                  </a:txBody>
                  <a:tcPr marL="4802" marR="4802" marT="4802" marB="0" anchor="b">
                    <a:lnT w="12700" cap="flat" cmpd="sng" algn="ctr">
                      <a:solidFill>
                        <a:schemeClr val="tx1"/>
                      </a:solidFill>
                      <a:prstDash val="solid"/>
                      <a:round/>
                      <a:headEnd type="none" w="med" len="med"/>
                      <a:tailEnd type="none" w="med" len="med"/>
                    </a:lnT>
                  </a:tcPr>
                </a:tc>
                <a:tc>
                  <a:txBody>
                    <a:bodyPr/>
                    <a:lstStyle/>
                    <a:p>
                      <a:pPr algn="l" fontAlgn="b"/>
                      <a:r>
                        <a:rPr lang="en-IN" sz="800" u="none" strike="noStrike">
                          <a:effectLst/>
                        </a:rPr>
                        <a:t>Average of wind_speed</a:t>
                      </a:r>
                      <a:endParaRPr lang="en-IN" sz="800" b="1" i="0" u="none" strike="noStrike">
                        <a:solidFill>
                          <a:srgbClr val="000000"/>
                        </a:solidFill>
                        <a:effectLst/>
                        <a:latin typeface="Calibri" panose="020F0502020204030204" pitchFamily="34" charset="0"/>
                      </a:endParaRPr>
                    </a:p>
                  </a:txBody>
                  <a:tcPr marL="4802" marR="4802" marT="4802" marB="0" anchor="b">
                    <a:lnT w="12700" cap="flat" cmpd="sng" algn="ctr">
                      <a:solidFill>
                        <a:schemeClr val="tx1"/>
                      </a:solidFill>
                      <a:prstDash val="solid"/>
                      <a:round/>
                      <a:headEnd type="none" w="med" len="med"/>
                      <a:tailEnd type="none" w="med" len="med"/>
                    </a:lnT>
                  </a:tcPr>
                </a:tc>
                <a:tc>
                  <a:txBody>
                    <a:bodyPr/>
                    <a:lstStyle/>
                    <a:p>
                      <a:pPr algn="l" fontAlgn="b"/>
                      <a:r>
                        <a:rPr lang="en-IN" sz="800" u="none" strike="noStrike">
                          <a:effectLst/>
                        </a:rPr>
                        <a:t>StdDev of wind_direction</a:t>
                      </a:r>
                      <a:endParaRPr lang="en-IN" sz="800" b="1" i="0" u="none" strike="noStrike">
                        <a:solidFill>
                          <a:srgbClr val="000000"/>
                        </a:solidFill>
                        <a:effectLst/>
                        <a:latin typeface="Calibri" panose="020F0502020204030204" pitchFamily="34" charset="0"/>
                      </a:endParaRPr>
                    </a:p>
                  </a:txBody>
                  <a:tcPr marL="4802" marR="4802" marT="4802" marB="0" anchor="b">
                    <a:lnT w="12700" cap="flat" cmpd="sng" algn="ctr">
                      <a:solidFill>
                        <a:schemeClr val="tx1"/>
                      </a:solidFill>
                      <a:prstDash val="solid"/>
                      <a:round/>
                      <a:headEnd type="none" w="med" len="med"/>
                      <a:tailEnd type="none" w="med" len="med"/>
                    </a:lnT>
                  </a:tcPr>
                </a:tc>
                <a:tc>
                  <a:txBody>
                    <a:bodyPr/>
                    <a:lstStyle/>
                    <a:p>
                      <a:pPr algn="l" fontAlgn="b"/>
                      <a:r>
                        <a:rPr lang="en-IN" sz="800" u="none" strike="noStrike">
                          <a:effectLst/>
                        </a:rPr>
                        <a:t>StdDev of wind_speed</a:t>
                      </a:r>
                      <a:endParaRPr lang="en-IN" sz="800" b="1" i="0" u="none" strike="noStrike">
                        <a:solidFill>
                          <a:srgbClr val="000000"/>
                        </a:solidFill>
                        <a:effectLst/>
                        <a:latin typeface="Calibri" panose="020F0502020204030204" pitchFamily="34" charset="0"/>
                      </a:endParaRPr>
                    </a:p>
                  </a:txBody>
                  <a:tcPr marL="4802" marR="4802" marT="4802" marB="0" anchor="b">
                    <a:lnT w="12700" cap="flat" cmpd="sng" algn="ctr">
                      <a:solidFill>
                        <a:schemeClr val="tx1"/>
                      </a:solidFill>
                      <a:prstDash val="solid"/>
                      <a:round/>
                      <a:headEnd type="none" w="med" len="med"/>
                      <a:tailEnd type="none" w="med" len="med"/>
                    </a:lnT>
                  </a:tcPr>
                </a:tc>
                <a:tc>
                  <a:txBody>
                    <a:bodyPr/>
                    <a:lstStyle/>
                    <a:p>
                      <a:pPr algn="l" fontAlgn="b"/>
                      <a:r>
                        <a:rPr lang="en-IN" sz="800" u="none" strike="noStrike">
                          <a:effectLst/>
                        </a:rPr>
                        <a:t>Max of wind_direction</a:t>
                      </a:r>
                      <a:endParaRPr lang="en-IN" sz="800" b="1" i="0" u="none" strike="noStrike">
                        <a:solidFill>
                          <a:srgbClr val="000000"/>
                        </a:solidFill>
                        <a:effectLst/>
                        <a:latin typeface="Calibri" panose="020F0502020204030204" pitchFamily="34" charset="0"/>
                      </a:endParaRPr>
                    </a:p>
                  </a:txBody>
                  <a:tcPr marL="4802" marR="4802" marT="4802" marB="0" anchor="b">
                    <a:lnT w="12700" cap="flat" cmpd="sng" algn="ctr">
                      <a:solidFill>
                        <a:schemeClr val="tx1"/>
                      </a:solidFill>
                      <a:prstDash val="solid"/>
                      <a:round/>
                      <a:headEnd type="none" w="med" len="med"/>
                      <a:tailEnd type="none" w="med" len="med"/>
                    </a:lnT>
                  </a:tcPr>
                </a:tc>
                <a:tc>
                  <a:txBody>
                    <a:bodyPr/>
                    <a:lstStyle/>
                    <a:p>
                      <a:pPr algn="l" fontAlgn="b"/>
                      <a:r>
                        <a:rPr lang="en-IN" sz="800" u="none" strike="noStrike">
                          <a:effectLst/>
                        </a:rPr>
                        <a:t>Max of wind_speed</a:t>
                      </a:r>
                      <a:endParaRPr lang="en-IN" sz="800" b="1" i="0" u="none" strike="noStrike">
                        <a:solidFill>
                          <a:srgbClr val="000000"/>
                        </a:solidFill>
                        <a:effectLst/>
                        <a:latin typeface="Calibri" panose="020F0502020204030204" pitchFamily="34" charset="0"/>
                      </a:endParaRPr>
                    </a:p>
                  </a:txBody>
                  <a:tcPr marL="4802" marR="4802" marT="4802" marB="0" anchor="b">
                    <a:lnT w="12700" cap="flat" cmpd="sng" algn="ctr">
                      <a:solidFill>
                        <a:schemeClr val="tx1"/>
                      </a:solidFill>
                      <a:prstDash val="solid"/>
                      <a:round/>
                      <a:headEnd type="none" w="med" len="med"/>
                      <a:tailEnd type="none" w="med" len="med"/>
                    </a:lnT>
                  </a:tcPr>
                </a:tc>
                <a:tc>
                  <a:txBody>
                    <a:bodyPr/>
                    <a:lstStyle/>
                    <a:p>
                      <a:pPr algn="l" fontAlgn="b"/>
                      <a:r>
                        <a:rPr lang="en-IN" sz="800" u="none" strike="noStrike">
                          <a:effectLst/>
                        </a:rPr>
                        <a:t>Min of wind_direction</a:t>
                      </a:r>
                      <a:endParaRPr lang="en-IN" sz="800" b="1" i="0" u="none" strike="noStrike">
                        <a:solidFill>
                          <a:srgbClr val="000000"/>
                        </a:solidFill>
                        <a:effectLst/>
                        <a:latin typeface="Calibri" panose="020F0502020204030204" pitchFamily="34" charset="0"/>
                      </a:endParaRPr>
                    </a:p>
                  </a:txBody>
                  <a:tcPr marL="4802" marR="4802" marT="4802" marB="0" anchor="b">
                    <a:lnT w="12700" cap="flat" cmpd="sng" algn="ctr">
                      <a:solidFill>
                        <a:schemeClr val="tx1"/>
                      </a:solidFill>
                      <a:prstDash val="solid"/>
                      <a:round/>
                      <a:headEnd type="none" w="med" len="med"/>
                      <a:tailEnd type="none" w="med" len="med"/>
                    </a:lnT>
                  </a:tcPr>
                </a:tc>
                <a:tc>
                  <a:txBody>
                    <a:bodyPr/>
                    <a:lstStyle/>
                    <a:p>
                      <a:pPr algn="l" fontAlgn="b"/>
                      <a:r>
                        <a:rPr lang="en-IN" sz="800" u="none" strike="noStrike">
                          <a:effectLst/>
                        </a:rPr>
                        <a:t>Min of wind_speed</a:t>
                      </a:r>
                      <a:endParaRPr lang="en-IN" sz="800" b="1" i="0" u="none" strike="noStrike">
                        <a:solidFill>
                          <a:srgbClr val="000000"/>
                        </a:solidFill>
                        <a:effectLst/>
                        <a:latin typeface="Calibri" panose="020F0502020204030204" pitchFamily="34" charset="0"/>
                      </a:endParaRPr>
                    </a:p>
                  </a:txBody>
                  <a:tcPr marL="4802" marR="4802" marT="4802" marB="0" anchor="b">
                    <a:lnT w="12700" cap="flat" cmpd="sng" algn="ctr">
                      <a:solidFill>
                        <a:schemeClr val="tx1"/>
                      </a:solidFill>
                      <a:prstDash val="solid"/>
                      <a:round/>
                      <a:headEnd type="none" w="med" len="med"/>
                      <a:tailEnd type="none" w="med" len="med"/>
                    </a:lnT>
                  </a:tcPr>
                </a:tc>
                <a:tc>
                  <a:txBody>
                    <a:bodyPr/>
                    <a:lstStyle/>
                    <a:p>
                      <a:pPr algn="l" fontAlgn="b"/>
                      <a:r>
                        <a:rPr lang="en-IN" sz="800" u="none" strike="noStrike">
                          <a:effectLst/>
                        </a:rPr>
                        <a:t>Count of weather_description</a:t>
                      </a:r>
                      <a:endParaRPr lang="en-IN" sz="800" b="1"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77522826"/>
                  </a:ext>
                </a:extLst>
              </a:tr>
              <a:tr h="101827">
                <a:tc>
                  <a:txBody>
                    <a:bodyPr/>
                    <a:lstStyle/>
                    <a:p>
                      <a:pPr algn="l" fontAlgn="b"/>
                      <a:r>
                        <a:rPr lang="en-IN" sz="800" u="none" strike="noStrike">
                          <a:effectLst/>
                        </a:rPr>
                        <a:t>Miami</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tcPr>
                </a:tc>
                <a:tc>
                  <a:txBody>
                    <a:bodyPr/>
                    <a:lstStyle/>
                    <a:p>
                      <a:pPr algn="r" fontAlgn="b"/>
                      <a:r>
                        <a:rPr lang="en-IN" sz="800" u="none" strike="noStrike">
                          <a:effectLst/>
                        </a:rPr>
                        <a:t>149.3480519</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3.22</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87.85</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1.82</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360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11</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1155</a:t>
                      </a:r>
                      <a:endParaRPr lang="en-IN" sz="800" b="0"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71195017"/>
                  </a:ext>
                </a:extLst>
              </a:tr>
              <a:tr h="199795">
                <a:tc>
                  <a:txBody>
                    <a:bodyPr/>
                    <a:lstStyle/>
                    <a:p>
                      <a:pPr algn="l" fontAlgn="b"/>
                      <a:r>
                        <a:rPr lang="en-IN" sz="800" u="none" strike="noStrike">
                          <a:effectLst/>
                        </a:rPr>
                        <a:t>Jacksonville</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tcPr>
                </a:tc>
                <a:tc>
                  <a:txBody>
                    <a:bodyPr/>
                    <a:lstStyle/>
                    <a:p>
                      <a:pPr algn="r" fontAlgn="b"/>
                      <a:r>
                        <a:rPr lang="en-IN" sz="800" u="none" strike="noStrike">
                          <a:effectLst/>
                        </a:rPr>
                        <a:t>153.944793</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3.67</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88.84</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2.12</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360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14</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797</a:t>
                      </a:r>
                      <a:endParaRPr lang="en-IN" sz="800" b="0"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0022574"/>
                  </a:ext>
                </a:extLst>
              </a:tr>
              <a:tr h="101827">
                <a:tc>
                  <a:txBody>
                    <a:bodyPr/>
                    <a:lstStyle/>
                    <a:p>
                      <a:pPr algn="l" fontAlgn="b"/>
                      <a:r>
                        <a:rPr lang="en-IN" sz="800" u="none" strike="noStrike">
                          <a:effectLst/>
                        </a:rPr>
                        <a:t>Houston</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tcPr>
                </a:tc>
                <a:tc>
                  <a:txBody>
                    <a:bodyPr/>
                    <a:lstStyle/>
                    <a:p>
                      <a:pPr algn="r" fontAlgn="b"/>
                      <a:r>
                        <a:rPr lang="en-IN" sz="800" u="none" strike="noStrike">
                          <a:effectLst/>
                        </a:rPr>
                        <a:t>161.6235294</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3.58</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92.42</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2.07</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360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15</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680</a:t>
                      </a:r>
                      <a:endParaRPr lang="en-IN" sz="800" b="0"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635793526"/>
                  </a:ext>
                </a:extLst>
              </a:tr>
              <a:tr h="199795">
                <a:tc>
                  <a:txBody>
                    <a:bodyPr/>
                    <a:lstStyle/>
                    <a:p>
                      <a:pPr algn="l" fontAlgn="b"/>
                      <a:r>
                        <a:rPr lang="en-IN" sz="800" u="none" strike="noStrike">
                          <a:effectLst/>
                        </a:rPr>
                        <a:t>San Francisco</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tcPr>
                </a:tc>
                <a:tc>
                  <a:txBody>
                    <a:bodyPr/>
                    <a:lstStyle/>
                    <a:p>
                      <a:pPr algn="r" fontAlgn="b"/>
                      <a:r>
                        <a:rPr lang="en-IN" sz="800" u="none" strike="noStrike">
                          <a:effectLst/>
                        </a:rPr>
                        <a:t>206.538961</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3.83</a:t>
                      </a:r>
                      <a:endParaRPr lang="en-IN" sz="800" b="0" i="0" u="none" strike="noStrike">
                        <a:solidFill>
                          <a:srgbClr val="000000"/>
                        </a:solidFill>
                        <a:effectLst/>
                        <a:latin typeface="Calibri" panose="020F0502020204030204" pitchFamily="34" charset="0"/>
                      </a:endParaRPr>
                    </a:p>
                  </a:txBody>
                  <a:tcPr marL="4802" marR="4802" marT="4802" marB="0" anchor="b">
                    <a:lnB w="12700" cmpd="sng">
                      <a:noFill/>
                    </a:lnB>
                  </a:tcPr>
                </a:tc>
                <a:tc>
                  <a:txBody>
                    <a:bodyPr/>
                    <a:lstStyle/>
                    <a:p>
                      <a:pPr algn="r" fontAlgn="b"/>
                      <a:r>
                        <a:rPr lang="en-IN" sz="800" u="none" strike="noStrike">
                          <a:effectLst/>
                        </a:rPr>
                        <a:t>105.34</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2.43</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360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13</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308</a:t>
                      </a:r>
                      <a:endParaRPr lang="en-IN" sz="800" b="0"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0622420"/>
                  </a:ext>
                </a:extLst>
              </a:tr>
              <a:tr h="101827">
                <a:tc>
                  <a:txBody>
                    <a:bodyPr/>
                    <a:lstStyle/>
                    <a:p>
                      <a:pPr algn="l" fontAlgn="b"/>
                      <a:r>
                        <a:rPr lang="en-IN" sz="800" u="none" strike="noStrike">
                          <a:effectLst/>
                        </a:rPr>
                        <a:t>Boston</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tcPr>
                </a:tc>
                <a:tc>
                  <a:txBody>
                    <a:bodyPr/>
                    <a:lstStyle/>
                    <a:p>
                      <a:pPr algn="r" fontAlgn="b"/>
                      <a:r>
                        <a:rPr lang="en-IN" sz="800" u="none" strike="noStrike">
                          <a:effectLst/>
                        </a:rPr>
                        <a:t>186.4487179</a:t>
                      </a:r>
                      <a:endParaRPr lang="en-IN" sz="800" b="0" i="0" u="none" strike="noStrike">
                        <a:solidFill>
                          <a:srgbClr val="000000"/>
                        </a:solidFill>
                        <a:effectLst/>
                        <a:latin typeface="Calibri" panose="020F0502020204030204" pitchFamily="34" charset="0"/>
                      </a:endParaRPr>
                    </a:p>
                  </a:txBody>
                  <a:tcPr marL="4802" marR="4802" marT="4802" marB="0" anchor="b">
                    <a:lnR w="12700" cmpd="sng">
                      <a:noFill/>
                    </a:lnR>
                    <a:lnB w="12700" cmpd="sng">
                      <a:noFill/>
                    </a:lnB>
                  </a:tcPr>
                </a:tc>
                <a:tc>
                  <a:txBody>
                    <a:bodyPr/>
                    <a:lstStyle/>
                    <a:p>
                      <a:pPr algn="r" fontAlgn="b"/>
                      <a:r>
                        <a:rPr lang="en-IN" sz="800" u="none" strike="noStrike" dirty="0">
                          <a:effectLst/>
                        </a:rPr>
                        <a:t>3.59</a:t>
                      </a:r>
                      <a:endParaRPr lang="en-IN" sz="800" b="0" i="0" u="none" strike="noStrike" dirty="0">
                        <a:solidFill>
                          <a:srgbClr val="000000"/>
                        </a:solidFill>
                        <a:effectLst/>
                        <a:latin typeface="Calibri" panose="020F0502020204030204" pitchFamily="34" charset="0"/>
                      </a:endParaRPr>
                    </a:p>
                  </a:txBody>
                  <a:tcPr marL="4802" marR="4802" marT="4802" marB="0" anchor="b">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800" u="none" strike="noStrike">
                          <a:effectLst/>
                        </a:rPr>
                        <a:t>84.06</a:t>
                      </a:r>
                      <a:endParaRPr lang="en-IN" sz="800" b="0" i="0" u="none" strike="noStrike">
                        <a:solidFill>
                          <a:srgbClr val="000000"/>
                        </a:solidFill>
                        <a:effectLst/>
                        <a:latin typeface="Calibri" panose="020F0502020204030204" pitchFamily="34" charset="0"/>
                      </a:endParaRPr>
                    </a:p>
                  </a:txBody>
                  <a:tcPr marL="4802" marR="4802" marT="4802" marB="0" anchor="b">
                    <a:lnL w="12700" cmpd="sng">
                      <a:noFill/>
                    </a:lnL>
                    <a:lnB w="12700" cmpd="sng">
                      <a:noFill/>
                    </a:lnB>
                  </a:tcPr>
                </a:tc>
                <a:tc>
                  <a:txBody>
                    <a:bodyPr/>
                    <a:lstStyle/>
                    <a:p>
                      <a:pPr algn="r" fontAlgn="b"/>
                      <a:r>
                        <a:rPr lang="en-IN" sz="800" u="none" strike="noStrike">
                          <a:effectLst/>
                        </a:rPr>
                        <a:t>2.15</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350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12</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156</a:t>
                      </a:r>
                      <a:endParaRPr lang="en-IN" sz="800" b="0"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9533857"/>
                  </a:ext>
                </a:extLst>
              </a:tr>
              <a:tr h="199795">
                <a:tc>
                  <a:txBody>
                    <a:bodyPr/>
                    <a:lstStyle/>
                    <a:p>
                      <a:pPr algn="l" fontAlgn="b"/>
                      <a:r>
                        <a:rPr lang="en-IN" sz="800" u="none" strike="noStrike">
                          <a:effectLst/>
                        </a:rPr>
                        <a:t>Tel Aviv District</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lnR w="12700" cmpd="sng">
                      <a:noFill/>
                    </a:lnR>
                  </a:tcPr>
                </a:tc>
                <a:tc>
                  <a:txBody>
                    <a:bodyPr/>
                    <a:lstStyle/>
                    <a:p>
                      <a:pPr algn="r" fontAlgn="b"/>
                      <a:r>
                        <a:rPr lang="en-IN" sz="800" u="none" strike="noStrike" dirty="0">
                          <a:effectLst/>
                        </a:rPr>
                        <a:t>185.8157895</a:t>
                      </a:r>
                      <a:endParaRPr lang="en-IN" sz="800" b="0" i="0" u="none" strike="noStrike" dirty="0">
                        <a:solidFill>
                          <a:srgbClr val="000000"/>
                        </a:solidFill>
                        <a:effectLst/>
                        <a:latin typeface="Calibri" panose="020F0502020204030204" pitchFamily="34" charset="0"/>
                      </a:endParaRPr>
                    </a:p>
                  </a:txBody>
                  <a:tcPr marL="4802" marR="4802" marT="4802" marB="0" anchor="b">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r" fontAlgn="b"/>
                      <a:r>
                        <a:rPr lang="en-IN" sz="800" u="none" strike="noStrike" dirty="0">
                          <a:effectLst/>
                        </a:rPr>
                        <a:t>4.39</a:t>
                      </a:r>
                      <a:endParaRPr lang="en-IN" sz="800" b="0" i="0" u="none" strike="noStrike" dirty="0">
                        <a:solidFill>
                          <a:srgbClr val="000000"/>
                        </a:solidFill>
                        <a:effectLst/>
                        <a:latin typeface="Calibri" panose="020F0502020204030204" pitchFamily="34" charset="0"/>
                      </a:endParaRPr>
                    </a:p>
                  </a:txBody>
                  <a:tcPr marL="4802" marR="4802" marT="480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en-IN" sz="800" u="none" strike="noStrike" dirty="0">
                          <a:effectLst/>
                        </a:rPr>
                        <a:t>91.58</a:t>
                      </a:r>
                      <a:endParaRPr lang="en-IN" sz="800" b="0" i="0" u="none" strike="noStrike" dirty="0">
                        <a:solidFill>
                          <a:srgbClr val="000000"/>
                        </a:solidFill>
                        <a:effectLst/>
                        <a:latin typeface="Calibri" panose="020F0502020204030204" pitchFamily="34" charset="0"/>
                      </a:endParaRPr>
                    </a:p>
                  </a:txBody>
                  <a:tcPr marL="4802" marR="4802" marT="4802" marB="0" anchor="b">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fontAlgn="b"/>
                      <a:r>
                        <a:rPr lang="en-IN" sz="800" u="none" strike="noStrike">
                          <a:effectLst/>
                        </a:rPr>
                        <a:t>3.01</a:t>
                      </a:r>
                      <a:endParaRPr lang="en-IN" sz="800" b="0" i="0" u="none" strike="noStrike">
                        <a:solidFill>
                          <a:srgbClr val="000000"/>
                        </a:solidFill>
                        <a:effectLst/>
                        <a:latin typeface="Calibri" panose="020F0502020204030204" pitchFamily="34" charset="0"/>
                      </a:endParaRPr>
                    </a:p>
                  </a:txBody>
                  <a:tcPr marL="4802" marR="4802" marT="4802" marB="0" anchor="b">
                    <a:lnL w="12700" cmpd="sng">
                      <a:noFill/>
                    </a:lnL>
                  </a:tcPr>
                </a:tc>
                <a:tc>
                  <a:txBody>
                    <a:bodyPr/>
                    <a:lstStyle/>
                    <a:p>
                      <a:pPr algn="r" fontAlgn="b"/>
                      <a:r>
                        <a:rPr lang="en-IN" sz="800" u="none" strike="noStrike">
                          <a:effectLst/>
                        </a:rPr>
                        <a:t>360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15</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114</a:t>
                      </a:r>
                      <a:endParaRPr lang="en-IN" sz="800" b="0"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41762061"/>
                  </a:ext>
                </a:extLst>
              </a:tr>
              <a:tr h="199795">
                <a:tc>
                  <a:txBody>
                    <a:bodyPr/>
                    <a:lstStyle/>
                    <a:p>
                      <a:pPr algn="l" fontAlgn="b"/>
                      <a:r>
                        <a:rPr lang="en-IN" sz="800" u="none" strike="noStrike">
                          <a:effectLst/>
                        </a:rPr>
                        <a:t>Los Angeles</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tcPr>
                </a:tc>
                <a:tc>
                  <a:txBody>
                    <a:bodyPr/>
                    <a:lstStyle/>
                    <a:p>
                      <a:pPr algn="r" fontAlgn="b"/>
                      <a:r>
                        <a:rPr lang="en-IN" sz="800" u="none" strike="noStrike">
                          <a:effectLst/>
                        </a:rPr>
                        <a:t>174.4237288</a:t>
                      </a:r>
                      <a:endParaRPr lang="en-IN" sz="800" b="0" i="0" u="none" strike="noStrike">
                        <a:solidFill>
                          <a:srgbClr val="000000"/>
                        </a:solidFill>
                        <a:effectLst/>
                        <a:latin typeface="Calibri" panose="020F0502020204030204" pitchFamily="34" charset="0"/>
                      </a:endParaRPr>
                    </a:p>
                  </a:txBody>
                  <a:tcPr marL="4802" marR="4802" marT="4802" marB="0" anchor="b">
                    <a:lnT w="12700" cmpd="sng">
                      <a:noFill/>
                    </a:lnT>
                  </a:tcPr>
                </a:tc>
                <a:tc>
                  <a:txBody>
                    <a:bodyPr/>
                    <a:lstStyle/>
                    <a:p>
                      <a:pPr algn="r" fontAlgn="b"/>
                      <a:r>
                        <a:rPr lang="en-IN" sz="800" u="none" strike="noStrike">
                          <a:effectLst/>
                        </a:rPr>
                        <a:t>3.14</a:t>
                      </a:r>
                      <a:endParaRPr lang="en-IN" sz="800" b="0" i="0" u="none" strike="noStrike">
                        <a:solidFill>
                          <a:srgbClr val="000000"/>
                        </a:solidFill>
                        <a:effectLst/>
                        <a:latin typeface="Calibri" panose="020F0502020204030204" pitchFamily="34" charset="0"/>
                      </a:endParaRPr>
                    </a:p>
                  </a:txBody>
                  <a:tcPr marL="4802" marR="4802" marT="4802" marB="0" anchor="b">
                    <a:lnT w="12700" cap="flat" cmpd="sng" algn="ctr">
                      <a:noFill/>
                      <a:prstDash val="solid"/>
                      <a:round/>
                      <a:headEnd type="none" w="med" len="med"/>
                      <a:tailEnd type="none" w="med" len="med"/>
                    </a:lnT>
                  </a:tcPr>
                </a:tc>
                <a:tc>
                  <a:txBody>
                    <a:bodyPr/>
                    <a:lstStyle/>
                    <a:p>
                      <a:pPr algn="r" fontAlgn="b"/>
                      <a:r>
                        <a:rPr lang="en-IN" sz="800" u="none" strike="noStrike">
                          <a:effectLst/>
                        </a:rPr>
                        <a:t>105.75</a:t>
                      </a:r>
                      <a:endParaRPr lang="en-IN" sz="800" b="0" i="0" u="none" strike="noStrike">
                        <a:solidFill>
                          <a:srgbClr val="000000"/>
                        </a:solidFill>
                        <a:effectLst/>
                        <a:latin typeface="Calibri" panose="020F0502020204030204" pitchFamily="34" charset="0"/>
                      </a:endParaRPr>
                    </a:p>
                  </a:txBody>
                  <a:tcPr marL="4802" marR="4802" marT="4802" marB="0" anchor="b">
                    <a:lnT w="12700" cmpd="sng">
                      <a:noFill/>
                    </a:lnT>
                  </a:tcPr>
                </a:tc>
                <a:tc>
                  <a:txBody>
                    <a:bodyPr/>
                    <a:lstStyle/>
                    <a:p>
                      <a:pPr algn="r" fontAlgn="b"/>
                      <a:r>
                        <a:rPr lang="en-IN" sz="800" u="none" strike="noStrike">
                          <a:effectLst/>
                        </a:rPr>
                        <a:t>2.12</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340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9</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59</a:t>
                      </a:r>
                      <a:endParaRPr lang="en-IN" sz="800" b="0"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1722958"/>
                  </a:ext>
                </a:extLst>
              </a:tr>
              <a:tr h="101827">
                <a:tc>
                  <a:txBody>
                    <a:bodyPr/>
                    <a:lstStyle/>
                    <a:p>
                      <a:pPr algn="l" fontAlgn="b"/>
                      <a:r>
                        <a:rPr lang="en-IN" sz="800" u="none" strike="noStrike">
                          <a:effectLst/>
                        </a:rPr>
                        <a:t>Seattle</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tcPr>
                </a:tc>
                <a:tc>
                  <a:txBody>
                    <a:bodyPr/>
                    <a:lstStyle/>
                    <a:p>
                      <a:pPr algn="r" fontAlgn="b"/>
                      <a:r>
                        <a:rPr lang="en-IN" sz="800" u="none" strike="noStrike">
                          <a:effectLst/>
                        </a:rPr>
                        <a:t>202.7142857</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3.31</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80.92</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1.98</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359</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9</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20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42</a:t>
                      </a:r>
                      <a:endParaRPr lang="en-IN" sz="800" b="0"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13587543"/>
                  </a:ext>
                </a:extLst>
              </a:tr>
              <a:tr h="101827">
                <a:tc>
                  <a:txBody>
                    <a:bodyPr/>
                    <a:lstStyle/>
                    <a:p>
                      <a:pPr algn="l" fontAlgn="b"/>
                      <a:r>
                        <a:rPr lang="en-IN" sz="800" u="none" strike="noStrike">
                          <a:effectLst/>
                        </a:rPr>
                        <a:t>Portland</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tcPr>
                </a:tc>
                <a:tc>
                  <a:txBody>
                    <a:bodyPr/>
                    <a:lstStyle/>
                    <a:p>
                      <a:pPr algn="r" fontAlgn="b"/>
                      <a:r>
                        <a:rPr lang="en-IN" sz="800" u="none" strike="noStrike">
                          <a:effectLst/>
                        </a:rPr>
                        <a:t>204</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2.67</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105.12</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1.81</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330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7</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33</a:t>
                      </a:r>
                      <a:endParaRPr lang="en-IN" sz="800" b="0"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19586649"/>
                  </a:ext>
                </a:extLst>
              </a:tr>
              <a:tr h="101827">
                <a:tc>
                  <a:txBody>
                    <a:bodyPr/>
                    <a:lstStyle/>
                    <a:p>
                      <a:pPr algn="l" fontAlgn="b"/>
                      <a:r>
                        <a:rPr lang="en-IN" sz="800" u="none" strike="noStrike">
                          <a:effectLst/>
                        </a:rPr>
                        <a:t>San Diego</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tcPr>
                </a:tc>
                <a:tc>
                  <a:txBody>
                    <a:bodyPr/>
                    <a:lstStyle/>
                    <a:p>
                      <a:pPr algn="r" fontAlgn="b"/>
                      <a:r>
                        <a:rPr lang="en-IN" sz="800" u="none" strike="noStrike">
                          <a:effectLst/>
                        </a:rPr>
                        <a:t>217.137931</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2.66</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94.50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1.80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340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9</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29</a:t>
                      </a:r>
                      <a:endParaRPr lang="en-IN" sz="800" b="0"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82929532"/>
                  </a:ext>
                </a:extLst>
              </a:tr>
              <a:tr h="101827">
                <a:tc>
                  <a:txBody>
                    <a:bodyPr/>
                    <a:lstStyle/>
                    <a:p>
                      <a:pPr algn="l" fontAlgn="b"/>
                      <a:r>
                        <a:rPr lang="en-IN" sz="800" u="none" strike="noStrike">
                          <a:effectLst/>
                        </a:rPr>
                        <a:t>Vancouver</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tcPr>
                </a:tc>
                <a:tc>
                  <a:txBody>
                    <a:bodyPr/>
                    <a:lstStyle/>
                    <a:p>
                      <a:pPr algn="r" fontAlgn="b"/>
                      <a:r>
                        <a:rPr lang="en-IN" sz="800" u="none" strike="noStrike">
                          <a:effectLst/>
                        </a:rPr>
                        <a:t>180.3461538</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3.96</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94.88</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2.09</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340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8</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1</a:t>
                      </a:r>
                      <a:endParaRPr lang="en-IN" sz="800" b="0" i="0" u="none" strike="noStrike">
                        <a:solidFill>
                          <a:srgbClr val="000000"/>
                        </a:solidFill>
                        <a:effectLst/>
                        <a:latin typeface="Calibri" panose="020F0502020204030204" pitchFamily="34" charset="0"/>
                      </a:endParaRPr>
                    </a:p>
                  </a:txBody>
                  <a:tcPr marL="4802" marR="4802" marT="4802" marB="0" anchor="b"/>
                </a:tc>
                <a:tc>
                  <a:txBody>
                    <a:bodyPr/>
                    <a:lstStyle/>
                    <a:p>
                      <a:pPr algn="r" fontAlgn="b"/>
                      <a:r>
                        <a:rPr lang="en-IN" sz="800" u="none" strike="noStrike">
                          <a:effectLst/>
                        </a:rPr>
                        <a:t>26</a:t>
                      </a:r>
                      <a:endParaRPr lang="en-IN" sz="800" b="0" i="0" u="none" strike="noStrike">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86898452"/>
                  </a:ext>
                </a:extLst>
              </a:tr>
              <a:tr h="101827">
                <a:tc>
                  <a:txBody>
                    <a:bodyPr/>
                    <a:lstStyle/>
                    <a:p>
                      <a:pPr algn="l" fontAlgn="b"/>
                      <a:r>
                        <a:rPr lang="en-IN" sz="800" u="none" strike="noStrike">
                          <a:effectLst/>
                        </a:rPr>
                        <a:t>Eilat</a:t>
                      </a:r>
                      <a:endParaRPr lang="en-IN" sz="800" b="0" i="0" u="none" strike="noStrike">
                        <a:solidFill>
                          <a:srgbClr val="000000"/>
                        </a:solidFill>
                        <a:effectLst/>
                        <a:latin typeface="Calibri" panose="020F0502020204030204" pitchFamily="34" charset="0"/>
                      </a:endParaRPr>
                    </a:p>
                  </a:txBody>
                  <a:tcPr marL="4802" marR="4802" marT="4802"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r" fontAlgn="b"/>
                      <a:r>
                        <a:rPr lang="en-IN" sz="800" u="none" strike="noStrike">
                          <a:effectLst/>
                        </a:rPr>
                        <a:t>196.7391304</a:t>
                      </a:r>
                      <a:endParaRPr lang="en-IN" sz="800" b="0" i="0" u="none" strike="noStrike">
                        <a:solidFill>
                          <a:srgbClr val="000000"/>
                        </a:solidFill>
                        <a:effectLst/>
                        <a:latin typeface="Calibri" panose="020F0502020204030204" pitchFamily="34" charset="0"/>
                      </a:endParaRPr>
                    </a:p>
                  </a:txBody>
                  <a:tcPr marL="4802" marR="4802" marT="4802" marB="0" anchor="b">
                    <a:lnB w="12700" cap="flat" cmpd="sng" algn="ctr">
                      <a:solidFill>
                        <a:schemeClr val="tx1"/>
                      </a:solidFill>
                      <a:prstDash val="solid"/>
                      <a:round/>
                      <a:headEnd type="none" w="med" len="med"/>
                      <a:tailEnd type="none" w="med" len="med"/>
                    </a:lnB>
                  </a:tcPr>
                </a:tc>
                <a:tc>
                  <a:txBody>
                    <a:bodyPr/>
                    <a:lstStyle/>
                    <a:p>
                      <a:pPr algn="r" fontAlgn="b"/>
                      <a:r>
                        <a:rPr lang="en-IN" sz="800" u="none" strike="noStrike">
                          <a:effectLst/>
                        </a:rPr>
                        <a:t>3.65</a:t>
                      </a:r>
                      <a:endParaRPr lang="en-IN" sz="800" b="0" i="0" u="none" strike="noStrike">
                        <a:solidFill>
                          <a:srgbClr val="000000"/>
                        </a:solidFill>
                        <a:effectLst/>
                        <a:latin typeface="Calibri" panose="020F0502020204030204" pitchFamily="34" charset="0"/>
                      </a:endParaRPr>
                    </a:p>
                  </a:txBody>
                  <a:tcPr marL="4802" marR="4802" marT="4802" marB="0" anchor="b">
                    <a:lnB w="12700" cap="flat" cmpd="sng" algn="ctr">
                      <a:solidFill>
                        <a:schemeClr val="tx1"/>
                      </a:solidFill>
                      <a:prstDash val="solid"/>
                      <a:round/>
                      <a:headEnd type="none" w="med" len="med"/>
                      <a:tailEnd type="none" w="med" len="med"/>
                    </a:lnB>
                  </a:tcPr>
                </a:tc>
                <a:tc>
                  <a:txBody>
                    <a:bodyPr/>
                    <a:lstStyle/>
                    <a:p>
                      <a:pPr algn="r" fontAlgn="b"/>
                      <a:r>
                        <a:rPr lang="en-IN" sz="800" u="none" strike="noStrike">
                          <a:effectLst/>
                        </a:rPr>
                        <a:t>143.93</a:t>
                      </a:r>
                      <a:endParaRPr lang="en-IN" sz="800" b="0" i="0" u="none" strike="noStrike">
                        <a:solidFill>
                          <a:srgbClr val="000000"/>
                        </a:solidFill>
                        <a:effectLst/>
                        <a:latin typeface="Calibri" panose="020F0502020204030204" pitchFamily="34" charset="0"/>
                      </a:endParaRPr>
                    </a:p>
                  </a:txBody>
                  <a:tcPr marL="4802" marR="4802" marT="4802" marB="0" anchor="b">
                    <a:lnB w="12700" cap="flat" cmpd="sng" algn="ctr">
                      <a:solidFill>
                        <a:schemeClr val="tx1"/>
                      </a:solidFill>
                      <a:prstDash val="solid"/>
                      <a:round/>
                      <a:headEnd type="none" w="med" len="med"/>
                      <a:tailEnd type="none" w="med" len="med"/>
                    </a:lnB>
                  </a:tcPr>
                </a:tc>
                <a:tc>
                  <a:txBody>
                    <a:bodyPr/>
                    <a:lstStyle/>
                    <a:p>
                      <a:pPr algn="r" fontAlgn="b"/>
                      <a:r>
                        <a:rPr lang="en-IN" sz="800" u="none" strike="noStrike">
                          <a:effectLst/>
                        </a:rPr>
                        <a:t>1.90</a:t>
                      </a:r>
                      <a:endParaRPr lang="en-IN" sz="800" b="0" i="0" u="none" strike="noStrike">
                        <a:solidFill>
                          <a:srgbClr val="000000"/>
                        </a:solidFill>
                        <a:effectLst/>
                        <a:latin typeface="Calibri" panose="020F0502020204030204" pitchFamily="34" charset="0"/>
                      </a:endParaRPr>
                    </a:p>
                  </a:txBody>
                  <a:tcPr marL="4802" marR="4802" marT="4802" marB="0" anchor="b">
                    <a:lnB w="12700" cap="flat" cmpd="sng" algn="ctr">
                      <a:solidFill>
                        <a:schemeClr val="tx1"/>
                      </a:solidFill>
                      <a:prstDash val="solid"/>
                      <a:round/>
                      <a:headEnd type="none" w="med" len="med"/>
                      <a:tailEnd type="none" w="med" len="med"/>
                    </a:lnB>
                  </a:tcPr>
                </a:tc>
                <a:tc>
                  <a:txBody>
                    <a:bodyPr/>
                    <a:lstStyle/>
                    <a:p>
                      <a:pPr algn="r" fontAlgn="b"/>
                      <a:r>
                        <a:rPr lang="en-IN" sz="800" u="none" strike="noStrike">
                          <a:effectLst/>
                        </a:rPr>
                        <a:t>360</a:t>
                      </a:r>
                      <a:endParaRPr lang="en-IN" sz="800" b="0" i="0" u="none" strike="noStrike">
                        <a:solidFill>
                          <a:srgbClr val="000000"/>
                        </a:solidFill>
                        <a:effectLst/>
                        <a:latin typeface="Calibri" panose="020F0502020204030204" pitchFamily="34" charset="0"/>
                      </a:endParaRPr>
                    </a:p>
                  </a:txBody>
                  <a:tcPr marL="4802" marR="4802" marT="4802" marB="0" anchor="b">
                    <a:lnB w="12700" cap="flat" cmpd="sng" algn="ctr">
                      <a:solidFill>
                        <a:schemeClr val="tx1"/>
                      </a:solidFill>
                      <a:prstDash val="solid"/>
                      <a:round/>
                      <a:headEnd type="none" w="med" len="med"/>
                      <a:tailEnd type="none" w="med" len="med"/>
                    </a:lnB>
                  </a:tcPr>
                </a:tc>
                <a:tc>
                  <a:txBody>
                    <a:bodyPr/>
                    <a:lstStyle/>
                    <a:p>
                      <a:pPr algn="r" fontAlgn="b"/>
                      <a:r>
                        <a:rPr lang="en-IN" sz="800" u="none" strike="noStrike">
                          <a:effectLst/>
                        </a:rPr>
                        <a:t>8</a:t>
                      </a:r>
                      <a:endParaRPr lang="en-IN" sz="800" b="0" i="0" u="none" strike="noStrike">
                        <a:solidFill>
                          <a:srgbClr val="000000"/>
                        </a:solidFill>
                        <a:effectLst/>
                        <a:latin typeface="Calibri" panose="020F0502020204030204" pitchFamily="34" charset="0"/>
                      </a:endParaRPr>
                    </a:p>
                  </a:txBody>
                  <a:tcPr marL="4802" marR="4802" marT="4802" marB="0" anchor="b">
                    <a:lnB w="12700" cap="flat" cmpd="sng" algn="ctr">
                      <a:solidFill>
                        <a:schemeClr val="tx1"/>
                      </a:solidFill>
                      <a:prstDash val="solid"/>
                      <a:round/>
                      <a:headEnd type="none" w="med" len="med"/>
                      <a:tailEnd type="none" w="med" len="med"/>
                    </a:lnB>
                  </a:tcPr>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lnB w="12700" cap="flat" cmpd="sng" algn="ctr">
                      <a:solidFill>
                        <a:schemeClr val="tx1"/>
                      </a:solidFill>
                      <a:prstDash val="solid"/>
                      <a:round/>
                      <a:headEnd type="none" w="med" len="med"/>
                      <a:tailEnd type="none" w="med" len="med"/>
                    </a:lnB>
                  </a:tcPr>
                </a:tc>
                <a:tc>
                  <a:txBody>
                    <a:bodyPr/>
                    <a:lstStyle/>
                    <a:p>
                      <a:pPr algn="r" fontAlgn="b"/>
                      <a:r>
                        <a:rPr lang="en-IN" sz="800" u="none" strike="noStrike">
                          <a:effectLst/>
                        </a:rPr>
                        <a:t>0</a:t>
                      </a:r>
                      <a:endParaRPr lang="en-IN" sz="800" b="0" i="0" u="none" strike="noStrike">
                        <a:solidFill>
                          <a:srgbClr val="000000"/>
                        </a:solidFill>
                        <a:effectLst/>
                        <a:latin typeface="Calibri" panose="020F0502020204030204" pitchFamily="34" charset="0"/>
                      </a:endParaRPr>
                    </a:p>
                  </a:txBody>
                  <a:tcPr marL="4802" marR="4802" marT="4802" marB="0" anchor="b">
                    <a:lnB w="12700" cap="flat" cmpd="sng" algn="ctr">
                      <a:solidFill>
                        <a:schemeClr val="tx1"/>
                      </a:solidFill>
                      <a:prstDash val="solid"/>
                      <a:round/>
                      <a:headEnd type="none" w="med" len="med"/>
                      <a:tailEnd type="none" w="med" len="med"/>
                    </a:lnB>
                  </a:tcPr>
                </a:tc>
                <a:tc>
                  <a:txBody>
                    <a:bodyPr/>
                    <a:lstStyle/>
                    <a:p>
                      <a:pPr algn="r" fontAlgn="b"/>
                      <a:r>
                        <a:rPr lang="en-IN" sz="800" u="none" strike="noStrike" dirty="0">
                          <a:effectLst/>
                        </a:rPr>
                        <a:t>23</a:t>
                      </a:r>
                      <a:endParaRPr lang="en-IN" sz="800" b="0" i="0" u="none" strike="noStrike" dirty="0">
                        <a:solidFill>
                          <a:srgbClr val="000000"/>
                        </a:solidFill>
                        <a:effectLst/>
                        <a:latin typeface="Calibri" panose="020F0502020204030204" pitchFamily="34" charset="0"/>
                      </a:endParaRPr>
                    </a:p>
                  </a:txBody>
                  <a:tcPr marL="4802" marR="4802" marT="4802"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1303462"/>
                  </a:ext>
                </a:extLst>
              </a:tr>
            </a:tbl>
          </a:graphicData>
        </a:graphic>
      </p:graphicFrame>
      <p:sp>
        <p:nvSpPr>
          <p:cNvPr id="12" name="TextBox 11">
            <a:extLst>
              <a:ext uri="{FF2B5EF4-FFF2-40B4-BE49-F238E27FC236}">
                <a16:creationId xmlns:a16="http://schemas.microsoft.com/office/drawing/2014/main" id="{922C4C45-A02E-5C49-F815-66F406B982B4}"/>
              </a:ext>
            </a:extLst>
          </p:cNvPr>
          <p:cNvSpPr txBox="1"/>
          <p:nvPr/>
        </p:nvSpPr>
        <p:spPr>
          <a:xfrm>
            <a:off x="9322467" y="3718679"/>
            <a:ext cx="2675021" cy="3139321"/>
          </a:xfrm>
          <a:prstGeom prst="rect">
            <a:avLst/>
          </a:prstGeom>
          <a:noFill/>
        </p:spPr>
        <p:txBody>
          <a:bodyPr wrap="square" rtlCol="0">
            <a:spAutoFit/>
          </a:bodyPr>
          <a:lstStyle/>
          <a:p>
            <a:pPr marL="171450" indent="-171450">
              <a:buFont typeface="Wingdings" panose="05000000000000000000" pitchFamily="2" charset="2"/>
              <a:buChar char="Ø"/>
            </a:pPr>
            <a:r>
              <a:rPr lang="en-US" sz="1100" dirty="0"/>
              <a:t>Miami has maximum variation in the change of climate and Eilat has minimum variation in the change of climate.</a:t>
            </a:r>
          </a:p>
          <a:p>
            <a:pPr marL="171450" indent="-171450">
              <a:buFont typeface="Wingdings" panose="05000000000000000000" pitchFamily="2" charset="2"/>
              <a:buChar char="Ø"/>
            </a:pPr>
            <a:r>
              <a:rPr lang="en-US" sz="1100" dirty="0"/>
              <a:t> The mean Wind direction of these cities lying between 149-218 degree and mean Windspeed lying between 3.14-4.40 km/h</a:t>
            </a:r>
          </a:p>
          <a:p>
            <a:pPr marL="171450" indent="-171450">
              <a:buFont typeface="Wingdings" panose="05000000000000000000" pitchFamily="2" charset="2"/>
              <a:buChar char="Ø"/>
            </a:pPr>
            <a:r>
              <a:rPr lang="en-US" sz="1100" dirty="0"/>
              <a:t>The Standard_deviation of Wind_direction lying between 80.92-143.93 degree and the Standard_deviation of Wind_speed lying between 1.80-3.01km/h</a:t>
            </a:r>
          </a:p>
          <a:p>
            <a:pPr marL="171450" indent="-171450">
              <a:buFont typeface="Wingdings" panose="05000000000000000000" pitchFamily="2" charset="2"/>
              <a:buChar char="Ø"/>
            </a:pPr>
            <a:r>
              <a:rPr lang="en-US" sz="1100" dirty="0"/>
              <a:t>We get the maximum and minimum wind_direction and wind_speed of each coastal cities.</a:t>
            </a:r>
          </a:p>
          <a:p>
            <a:pPr marL="171450" indent="-171450">
              <a:buFont typeface="Wingdings" panose="05000000000000000000" pitchFamily="2" charset="2"/>
              <a:buChar char="Ø"/>
            </a:pPr>
            <a:endParaRPr lang="en-US" sz="1100" dirty="0"/>
          </a:p>
          <a:p>
            <a:endParaRPr lang="en-IN" sz="1100" dirty="0"/>
          </a:p>
        </p:txBody>
      </p:sp>
      <p:sp>
        <p:nvSpPr>
          <p:cNvPr id="13" name="Rectangle: Rounded Corners 12">
            <a:extLst>
              <a:ext uri="{FF2B5EF4-FFF2-40B4-BE49-F238E27FC236}">
                <a16:creationId xmlns:a16="http://schemas.microsoft.com/office/drawing/2014/main" id="{3AE3C1E7-EEAC-DB8E-C9C4-55AD38F8CE34}"/>
              </a:ext>
            </a:extLst>
          </p:cNvPr>
          <p:cNvSpPr/>
          <p:nvPr/>
        </p:nvSpPr>
        <p:spPr>
          <a:xfrm>
            <a:off x="9250947" y="3566277"/>
            <a:ext cx="2818063" cy="3012691"/>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6889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Magnifying glass showing decling performance">
            <a:extLst>
              <a:ext uri="{FF2B5EF4-FFF2-40B4-BE49-F238E27FC236}">
                <a16:creationId xmlns:a16="http://schemas.microsoft.com/office/drawing/2014/main" id="{99F78A06-F533-B529-DCE6-497E3AFAF4A8}"/>
              </a:ext>
            </a:extLst>
          </p:cNvPr>
          <p:cNvPicPr>
            <a:picLocks noChangeAspect="1"/>
          </p:cNvPicPr>
          <p:nvPr/>
        </p:nvPicPr>
        <p:blipFill rotWithShape="1">
          <a:blip r:embed="rId2">
            <a:alphaModFix amt="40000"/>
          </a:blip>
          <a:srcRect t="1220" b="14510"/>
          <a:stretch/>
        </p:blipFill>
        <p:spPr>
          <a:xfrm>
            <a:off x="-1514" y="845"/>
            <a:ext cx="12191979" cy="6857990"/>
          </a:xfrm>
          <a:prstGeom prst="rect">
            <a:avLst/>
          </a:prstGeom>
        </p:spPr>
      </p:pic>
      <p:sp>
        <p:nvSpPr>
          <p:cNvPr id="2" name="Title 1">
            <a:extLst>
              <a:ext uri="{FF2B5EF4-FFF2-40B4-BE49-F238E27FC236}">
                <a16:creationId xmlns:a16="http://schemas.microsoft.com/office/drawing/2014/main" id="{8700CE77-40B8-264C-15F3-6977827F5194}"/>
              </a:ext>
            </a:extLst>
          </p:cNvPr>
          <p:cNvSpPr>
            <a:spLocks noGrp="1"/>
          </p:cNvSpPr>
          <p:nvPr>
            <p:ph type="title"/>
          </p:nvPr>
        </p:nvSpPr>
        <p:spPr>
          <a:xfrm>
            <a:off x="841248" y="426720"/>
            <a:ext cx="10506456" cy="1928173"/>
          </a:xfrm>
        </p:spPr>
        <p:txBody>
          <a:bodyPr anchor="b">
            <a:normAutofit/>
          </a:bodyPr>
          <a:lstStyle/>
          <a:p>
            <a:r>
              <a:rPr lang="en-US" sz="3600" dirty="0">
                <a:solidFill>
                  <a:srgbClr val="FFFFFF"/>
                </a:solidFill>
              </a:rPr>
              <a:t>Conclusion my understanding about this data</a:t>
            </a:r>
            <a:br>
              <a:rPr lang="en-IN" sz="3600" dirty="0">
                <a:solidFill>
                  <a:srgbClr val="FFFFFF"/>
                </a:solidFill>
              </a:rPr>
            </a:br>
            <a:endParaRPr lang="en-IN" sz="3600" dirty="0">
              <a:solidFill>
                <a:srgbClr val="FFFFFF"/>
              </a:solidFill>
            </a:endParaRP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034692C-9ED9-0E36-1CE0-B2F79BC2C8C1}"/>
              </a:ext>
            </a:extLst>
          </p:cNvPr>
          <p:cNvSpPr>
            <a:spLocks noGrp="1"/>
          </p:cNvSpPr>
          <p:nvPr>
            <p:ph idx="1"/>
          </p:nvPr>
        </p:nvSpPr>
        <p:spPr>
          <a:xfrm>
            <a:off x="721374" y="3167333"/>
            <a:ext cx="11015514" cy="3596711"/>
          </a:xfrm>
        </p:spPr>
        <p:txBody>
          <a:bodyPr>
            <a:normAutofit/>
          </a:bodyPr>
          <a:lstStyle/>
          <a:p>
            <a:pPr>
              <a:lnSpc>
                <a:spcPct val="100000"/>
              </a:lnSpc>
              <a:buFont typeface="Wingdings" panose="05000000000000000000" pitchFamily="2" charset="2"/>
              <a:buChar char="Ø"/>
            </a:pPr>
            <a:r>
              <a:rPr lang="en-US" sz="1200">
                <a:solidFill>
                  <a:srgbClr val="FFFFFF"/>
                </a:solidFill>
              </a:rPr>
              <a:t>The weather analysis conducted provides a comprehensive overview of historical climate data, enabling stakeholders to gain valuable insights into past trends and patterns.</a:t>
            </a:r>
          </a:p>
          <a:p>
            <a:pPr>
              <a:lnSpc>
                <a:spcPct val="100000"/>
              </a:lnSpc>
              <a:buFont typeface="Wingdings" panose="05000000000000000000" pitchFamily="2" charset="2"/>
              <a:buChar char="Ø"/>
            </a:pPr>
            <a:r>
              <a:rPr lang="en-US" sz="1200">
                <a:solidFill>
                  <a:srgbClr val="FFFFFF"/>
                </a:solidFill>
              </a:rPr>
              <a:t>Through meticulous examination, key metrics such as temperature variations, precipitation levels, and occurrences of extreme weather events have been identified and analyzed.</a:t>
            </a:r>
          </a:p>
          <a:p>
            <a:pPr>
              <a:lnSpc>
                <a:spcPct val="100000"/>
              </a:lnSpc>
              <a:buFont typeface="Wingdings" panose="05000000000000000000" pitchFamily="2" charset="2"/>
              <a:buChar char="Ø"/>
            </a:pPr>
            <a:r>
              <a:rPr lang="en-US" sz="1200">
                <a:solidFill>
                  <a:srgbClr val="FFFFFF"/>
                </a:solidFill>
              </a:rPr>
              <a:t> The identification of seasonal fluctuations and temperature anomalies offers critical information for forecasting future weather conditions and anticipating potential risks.</a:t>
            </a:r>
          </a:p>
          <a:p>
            <a:pPr>
              <a:lnSpc>
                <a:spcPct val="100000"/>
              </a:lnSpc>
              <a:buFont typeface="Wingdings" panose="05000000000000000000" pitchFamily="2" charset="2"/>
              <a:buChar char="Ø"/>
            </a:pPr>
            <a:r>
              <a:rPr lang="en-US" sz="1200">
                <a:solidFill>
                  <a:srgbClr val="FFFFFF"/>
                </a:solidFill>
              </a:rPr>
              <a:t>Advanced analytical techniques have been employed to uncover correlations between different meteorological parameters, enhancing our understanding of weather dynamics.</a:t>
            </a:r>
          </a:p>
          <a:p>
            <a:pPr>
              <a:lnSpc>
                <a:spcPct val="100000"/>
              </a:lnSpc>
              <a:buFont typeface="Wingdings" panose="05000000000000000000" pitchFamily="2" charset="2"/>
              <a:buChar char="Ø"/>
            </a:pPr>
            <a:r>
              <a:rPr lang="en-US" sz="1200">
                <a:solidFill>
                  <a:srgbClr val="FFFFFF"/>
                </a:solidFill>
              </a:rPr>
              <a:t>This analysis serves as a valuable resource for decision-makers across various sectors, allowing them to make informed choices and develop strategies to adapt to changing environmental circumstances.</a:t>
            </a:r>
          </a:p>
          <a:p>
            <a:pPr>
              <a:lnSpc>
                <a:spcPct val="100000"/>
              </a:lnSpc>
              <a:buFont typeface="Wingdings" panose="05000000000000000000" pitchFamily="2" charset="2"/>
              <a:buChar char="Ø"/>
            </a:pPr>
            <a:r>
              <a:rPr lang="en-US" sz="1200">
                <a:solidFill>
                  <a:srgbClr val="FFFFFF"/>
                </a:solidFill>
              </a:rPr>
              <a:t>Moving forward, continuous refinement of methodologies and the utilization of cutting-edge data analysis tools will be essential for further enhancing our understanding of weather variability and improving resilience in the face of uncertainty.</a:t>
            </a:r>
            <a:endParaRPr lang="en-IN" sz="1200" dirty="0">
              <a:solidFill>
                <a:srgbClr val="FFFFFF"/>
              </a:solidFill>
            </a:endParaRPr>
          </a:p>
        </p:txBody>
      </p:sp>
    </p:spTree>
    <p:extLst>
      <p:ext uri="{BB962C8B-B14F-4D97-AF65-F5344CB8AC3E}">
        <p14:creationId xmlns:p14="http://schemas.microsoft.com/office/powerpoint/2010/main" val="424891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37" name="Picture 36">
            <a:extLst>
              <a:ext uri="{FF2B5EF4-FFF2-40B4-BE49-F238E27FC236}">
                <a16:creationId xmlns:a16="http://schemas.microsoft.com/office/drawing/2014/main" id="{383795E0-888C-95CB-C3A8-6B0B71C61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714" y="10704"/>
            <a:ext cx="12191979" cy="6857990"/>
          </a:xfrm>
          <a:prstGeom prst="rect">
            <a:avLst/>
          </a:prstGeom>
        </p:spPr>
      </p:pic>
      <p:sp>
        <p:nvSpPr>
          <p:cNvPr id="4" name="Title 3">
            <a:extLst>
              <a:ext uri="{FF2B5EF4-FFF2-40B4-BE49-F238E27FC236}">
                <a16:creationId xmlns:a16="http://schemas.microsoft.com/office/drawing/2014/main" id="{5FBA97AC-3D56-95A4-1D48-3533F8B1332C}"/>
              </a:ext>
            </a:extLst>
          </p:cNvPr>
          <p:cNvSpPr>
            <a:spLocks noGrp="1"/>
          </p:cNvSpPr>
          <p:nvPr>
            <p:ph type="title"/>
          </p:nvPr>
        </p:nvSpPr>
        <p:spPr>
          <a:xfrm>
            <a:off x="841248" y="426720"/>
            <a:ext cx="10506456" cy="1919141"/>
          </a:xfrm>
        </p:spPr>
        <p:txBody>
          <a:bodyPr vert="horz" lIns="91440" tIns="45720" rIns="91440" bIns="45720" rtlCol="0" anchor="b">
            <a:normAutofit/>
          </a:bodyPr>
          <a:lstStyle/>
          <a:p>
            <a:r>
              <a:rPr lang="en-US" sz="4800" dirty="0">
                <a:solidFill>
                  <a:srgbClr val="FFFFFF"/>
                </a:solidFill>
              </a:rPr>
              <a:t>Overview of Weather_analysis dataset</a:t>
            </a:r>
          </a:p>
        </p:txBody>
      </p:sp>
      <p:sp>
        <p:nvSpPr>
          <p:cNvPr id="49" name="Rectangle 48">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0A32D86B-5E9E-5806-E373-D5708B7F02BD}"/>
              </a:ext>
            </a:extLst>
          </p:cNvPr>
          <p:cNvSpPr>
            <a:spLocks noGrp="1"/>
          </p:cNvSpPr>
          <p:nvPr>
            <p:ph idx="1"/>
          </p:nvPr>
        </p:nvSpPr>
        <p:spPr>
          <a:xfrm>
            <a:off x="841248" y="3337268"/>
            <a:ext cx="10509504" cy="3229299"/>
          </a:xfrm>
        </p:spPr>
        <p:txBody>
          <a:bodyPr vert="horz" lIns="91440" tIns="45720" rIns="91440" bIns="45720" rtlCol="0">
            <a:normAutofit lnSpcReduction="10000"/>
          </a:bodyPr>
          <a:lstStyle/>
          <a:p>
            <a:pPr>
              <a:lnSpc>
                <a:spcPct val="100000"/>
              </a:lnSpc>
              <a:spcAft>
                <a:spcPts val="600"/>
              </a:spcAft>
            </a:pPr>
            <a:r>
              <a:rPr lang="en-US" sz="1200" b="1" i="0" dirty="0">
                <a:solidFill>
                  <a:srgbClr val="FFFFFF"/>
                </a:solidFill>
                <a:effectLst/>
              </a:rPr>
              <a:t>City Attributes</a:t>
            </a:r>
            <a:r>
              <a:rPr lang="en-US" sz="1200" b="0" i="0" dirty="0">
                <a:solidFill>
                  <a:srgbClr val="FFFFFF"/>
                </a:solidFill>
                <a:effectLst/>
              </a:rPr>
              <a:t>: Gain vital context about each city's location (latitude, longitude), country, and name.</a:t>
            </a:r>
          </a:p>
          <a:p>
            <a:pPr>
              <a:lnSpc>
                <a:spcPct val="100000"/>
              </a:lnSpc>
              <a:spcAft>
                <a:spcPts val="600"/>
              </a:spcAft>
            </a:pPr>
            <a:r>
              <a:rPr lang="en-US" sz="1200" b="1" i="0" dirty="0">
                <a:solidFill>
                  <a:srgbClr val="FFFFFF"/>
                </a:solidFill>
                <a:effectLst/>
              </a:rPr>
              <a:t>Humidity</a:t>
            </a:r>
            <a:r>
              <a:rPr lang="en-US" sz="1200" b="0" i="0" dirty="0">
                <a:solidFill>
                  <a:srgbClr val="FFFFFF"/>
                </a:solidFill>
                <a:effectLst/>
              </a:rPr>
              <a:t>: Dive into hourly humidity levels for each city, uncovering patterns and seasonal shifts.</a:t>
            </a:r>
          </a:p>
          <a:p>
            <a:pPr>
              <a:lnSpc>
                <a:spcPct val="100000"/>
              </a:lnSpc>
              <a:spcAft>
                <a:spcPts val="600"/>
              </a:spcAft>
            </a:pPr>
            <a:r>
              <a:rPr lang="en-US" sz="1200" b="1" i="0" dirty="0">
                <a:solidFill>
                  <a:srgbClr val="FFFFFF"/>
                </a:solidFill>
                <a:effectLst/>
              </a:rPr>
              <a:t>Pressure</a:t>
            </a:r>
            <a:r>
              <a:rPr lang="en-US" sz="1200" b="0" i="0" dirty="0">
                <a:solidFill>
                  <a:srgbClr val="FFFFFF"/>
                </a:solidFill>
                <a:effectLst/>
              </a:rPr>
              <a:t>: Chart air pressure fluctuations across all cities, potentially predicting weather changes.</a:t>
            </a:r>
          </a:p>
          <a:p>
            <a:pPr>
              <a:lnSpc>
                <a:spcPct val="100000"/>
              </a:lnSpc>
              <a:spcAft>
                <a:spcPts val="600"/>
              </a:spcAft>
            </a:pPr>
            <a:r>
              <a:rPr lang="en-US" sz="1200" b="1" i="0" dirty="0">
                <a:solidFill>
                  <a:srgbClr val="FFFFFF"/>
                </a:solidFill>
                <a:effectLst/>
              </a:rPr>
              <a:t>Temperature</a:t>
            </a:r>
            <a:r>
              <a:rPr lang="en-US" sz="1200" b="0" i="0" dirty="0">
                <a:solidFill>
                  <a:srgbClr val="FFFFFF"/>
                </a:solidFill>
                <a:effectLst/>
              </a:rPr>
              <a:t>: Unveil temperature trends, delve into heatwaves or cold spells, and correlate temperature with energy   consumption.</a:t>
            </a:r>
          </a:p>
          <a:p>
            <a:pPr>
              <a:lnSpc>
                <a:spcPct val="100000"/>
              </a:lnSpc>
              <a:spcAft>
                <a:spcPts val="600"/>
              </a:spcAft>
            </a:pPr>
            <a:r>
              <a:rPr lang="en-US" sz="1200" b="1" i="0" dirty="0">
                <a:solidFill>
                  <a:srgbClr val="FFFFFF"/>
                </a:solidFill>
                <a:effectLst/>
              </a:rPr>
              <a:t>Weather Descriptions</a:t>
            </a:r>
            <a:r>
              <a:rPr lang="en-US" sz="1200" b="0" i="0" dirty="0">
                <a:solidFill>
                  <a:srgbClr val="FFFFFF"/>
                </a:solidFill>
                <a:effectLst/>
              </a:rPr>
              <a:t>: Understand the qualitative aspects of weather through hourly textual descriptions for each city.</a:t>
            </a:r>
          </a:p>
          <a:p>
            <a:pPr>
              <a:lnSpc>
                <a:spcPct val="100000"/>
              </a:lnSpc>
              <a:spcAft>
                <a:spcPts val="600"/>
              </a:spcAft>
            </a:pPr>
            <a:r>
              <a:rPr lang="en-US" sz="1200" b="1" i="0" dirty="0">
                <a:solidFill>
                  <a:srgbClr val="FFFFFF"/>
                </a:solidFill>
                <a:effectLst/>
              </a:rPr>
              <a:t>Wind Direction</a:t>
            </a:r>
            <a:r>
              <a:rPr lang="en-US" sz="1200" b="0" i="0" dirty="0">
                <a:solidFill>
                  <a:srgbClr val="FFFFFF"/>
                </a:solidFill>
                <a:effectLst/>
              </a:rPr>
              <a:t>: Track wind patterns, anticipate potential wind events, and explore the link between wind direction and factors like pollution dispersion.</a:t>
            </a:r>
          </a:p>
          <a:p>
            <a:pPr>
              <a:lnSpc>
                <a:spcPct val="100000"/>
              </a:lnSpc>
              <a:spcAft>
                <a:spcPts val="600"/>
              </a:spcAft>
            </a:pPr>
            <a:r>
              <a:rPr lang="en-US" sz="1200" b="1" i="0" dirty="0">
                <a:solidFill>
                  <a:srgbClr val="FFFFFF"/>
                </a:solidFill>
                <a:effectLst/>
              </a:rPr>
              <a:t>Wind Speed</a:t>
            </a:r>
            <a:r>
              <a:rPr lang="en-US" sz="1200" b="0" i="0" dirty="0">
                <a:solidFill>
                  <a:srgbClr val="FFFFFF"/>
                </a:solidFill>
                <a:effectLst/>
              </a:rPr>
              <a:t>: Uncover crucial insights into wind patterns, predict potential hazards, and study the impact of wind speed on various activities.</a:t>
            </a:r>
          </a:p>
        </p:txBody>
      </p:sp>
    </p:spTree>
    <p:extLst>
      <p:ext uri="{BB962C8B-B14F-4D97-AF65-F5344CB8AC3E}">
        <p14:creationId xmlns:p14="http://schemas.microsoft.com/office/powerpoint/2010/main" val="1689950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Navigational compass on a blue background">
            <a:extLst>
              <a:ext uri="{FF2B5EF4-FFF2-40B4-BE49-F238E27FC236}">
                <a16:creationId xmlns:a16="http://schemas.microsoft.com/office/drawing/2014/main" id="{56389044-D52E-B266-B4E3-2D4C853C7124}"/>
              </a:ext>
            </a:extLst>
          </p:cNvPr>
          <p:cNvPicPr>
            <a:picLocks noChangeAspect="1"/>
          </p:cNvPicPr>
          <p:nvPr/>
        </p:nvPicPr>
        <p:blipFill rotWithShape="1">
          <a:blip r:embed="rId2">
            <a:alphaModFix amt="40000"/>
            <a:extLst>
              <a:ext uri="{BEBA8EAE-BF5A-486C-A8C5-ECC9F3942E4B}">
                <a14:imgProps xmlns:a14="http://schemas.microsoft.com/office/drawing/2010/main">
                  <a14:imgLayer r:embed="rId3">
                    <a14:imgEffect>
                      <a14:sharpenSoften amount="-50000"/>
                    </a14:imgEffect>
                  </a14:imgLayer>
                </a14:imgProps>
              </a:ext>
            </a:extLst>
          </a:blip>
          <a:srcRect t="18182"/>
          <a:stretch/>
        </p:blipFill>
        <p:spPr>
          <a:xfrm>
            <a:off x="20" y="10"/>
            <a:ext cx="12191979" cy="6857990"/>
          </a:xfrm>
          <a:prstGeom prst="rect">
            <a:avLst/>
          </a:prstGeom>
        </p:spPr>
      </p:pic>
      <p:sp>
        <p:nvSpPr>
          <p:cNvPr id="2" name="Title 1">
            <a:extLst>
              <a:ext uri="{FF2B5EF4-FFF2-40B4-BE49-F238E27FC236}">
                <a16:creationId xmlns:a16="http://schemas.microsoft.com/office/drawing/2014/main" id="{A63EF6F2-CE32-5034-8257-5F3B553EE0ED}"/>
              </a:ext>
            </a:extLst>
          </p:cNvPr>
          <p:cNvSpPr>
            <a:spLocks noGrp="1"/>
          </p:cNvSpPr>
          <p:nvPr>
            <p:ph type="title"/>
          </p:nvPr>
        </p:nvSpPr>
        <p:spPr>
          <a:xfrm>
            <a:off x="841248" y="426720"/>
            <a:ext cx="10506456" cy="1919141"/>
          </a:xfrm>
        </p:spPr>
        <p:txBody>
          <a:bodyPr anchor="b">
            <a:normAutofit/>
          </a:bodyPr>
          <a:lstStyle/>
          <a:p>
            <a:r>
              <a:rPr lang="en-US" sz="6000" dirty="0">
                <a:solidFill>
                  <a:srgbClr val="FFFFFF"/>
                </a:solidFill>
              </a:rPr>
              <a:t>Data cleaning</a:t>
            </a:r>
            <a:endParaRPr lang="en-IN" sz="6000" dirty="0">
              <a:solidFill>
                <a:srgbClr val="FFFFFF"/>
              </a:solidFill>
            </a:endParaRP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ontent Placeholder 2">
            <a:extLst>
              <a:ext uri="{FF2B5EF4-FFF2-40B4-BE49-F238E27FC236}">
                <a16:creationId xmlns:a16="http://schemas.microsoft.com/office/drawing/2014/main" id="{BD97A0DE-F0B8-99B4-FB35-CD37393F739E}"/>
              </a:ext>
            </a:extLst>
          </p:cNvPr>
          <p:cNvSpPr>
            <a:spLocks noGrp="1"/>
          </p:cNvSpPr>
          <p:nvPr>
            <p:ph idx="1"/>
          </p:nvPr>
        </p:nvSpPr>
        <p:spPr>
          <a:xfrm>
            <a:off x="841248" y="3337269"/>
            <a:ext cx="10509504" cy="2905686"/>
          </a:xfrm>
        </p:spPr>
        <p:txBody>
          <a:bodyPr>
            <a:normAutofit fontScale="92500"/>
          </a:bodyPr>
          <a:lstStyle/>
          <a:p>
            <a:pPr>
              <a:lnSpc>
                <a:spcPct val="100000"/>
              </a:lnSpc>
            </a:pPr>
            <a:r>
              <a:rPr lang="en-US" sz="1700" dirty="0">
                <a:solidFill>
                  <a:srgbClr val="FFFFFF"/>
                </a:solidFill>
              </a:rPr>
              <a:t>There were many null values almost in each attributes, replaced those values with `N/A’</a:t>
            </a:r>
          </a:p>
          <a:p>
            <a:pPr>
              <a:lnSpc>
                <a:spcPct val="100000"/>
              </a:lnSpc>
            </a:pPr>
            <a:r>
              <a:rPr lang="en-US" sz="1700" dirty="0">
                <a:solidFill>
                  <a:srgbClr val="FFFFFF"/>
                </a:solidFill>
              </a:rPr>
              <a:t>After processing the raw data, made a new dataset called `Weather_analysis_transformed’ </a:t>
            </a:r>
          </a:p>
          <a:p>
            <a:pPr>
              <a:lnSpc>
                <a:spcPct val="100000"/>
              </a:lnSpc>
            </a:pPr>
            <a:r>
              <a:rPr lang="en-IN" sz="1700" dirty="0">
                <a:solidFill>
                  <a:srgbClr val="FFFFFF"/>
                </a:solidFill>
              </a:rPr>
              <a:t>Inside the dataset, made four lookup tables:</a:t>
            </a:r>
          </a:p>
          <a:p>
            <a:pPr>
              <a:lnSpc>
                <a:spcPct val="100000"/>
              </a:lnSpc>
              <a:buFont typeface="Wingdings" panose="05000000000000000000" pitchFamily="2" charset="2"/>
              <a:buChar char="Ø"/>
            </a:pPr>
            <a:r>
              <a:rPr lang="en-IN" sz="1600" dirty="0">
                <a:solidFill>
                  <a:srgbClr val="FFFFFF"/>
                </a:solidFill>
              </a:rPr>
              <a:t>   </a:t>
            </a:r>
            <a:r>
              <a:rPr lang="en-IN" sz="1200" dirty="0">
                <a:solidFill>
                  <a:srgbClr val="FFFFFF"/>
                </a:solidFill>
              </a:rPr>
              <a:t>City_lookup</a:t>
            </a:r>
          </a:p>
          <a:p>
            <a:pPr>
              <a:lnSpc>
                <a:spcPct val="100000"/>
              </a:lnSpc>
              <a:buFont typeface="Wingdings" panose="05000000000000000000" pitchFamily="2" charset="2"/>
              <a:buChar char="Ø"/>
            </a:pPr>
            <a:r>
              <a:rPr lang="en-IN" sz="1200" dirty="0">
                <a:solidFill>
                  <a:srgbClr val="FFFFFF"/>
                </a:solidFill>
              </a:rPr>
              <a:t>   Country_lookup</a:t>
            </a:r>
          </a:p>
          <a:p>
            <a:pPr>
              <a:lnSpc>
                <a:spcPct val="100000"/>
              </a:lnSpc>
              <a:buFont typeface="Wingdings" panose="05000000000000000000" pitchFamily="2" charset="2"/>
              <a:buChar char="Ø"/>
            </a:pPr>
            <a:r>
              <a:rPr lang="en-IN" sz="1200" dirty="0">
                <a:solidFill>
                  <a:srgbClr val="FFFFFF"/>
                </a:solidFill>
              </a:rPr>
              <a:t>   Date_lookup</a:t>
            </a:r>
          </a:p>
          <a:p>
            <a:pPr>
              <a:lnSpc>
                <a:spcPct val="100000"/>
              </a:lnSpc>
              <a:buFont typeface="Wingdings" panose="05000000000000000000" pitchFamily="2" charset="2"/>
              <a:buChar char="Ø"/>
            </a:pPr>
            <a:r>
              <a:rPr lang="en-IN" sz="1200" dirty="0">
                <a:solidFill>
                  <a:srgbClr val="FFFFFF"/>
                </a:solidFill>
              </a:rPr>
              <a:t>   Time_lookup</a:t>
            </a:r>
          </a:p>
          <a:p>
            <a:pPr>
              <a:lnSpc>
                <a:spcPct val="100000"/>
              </a:lnSpc>
            </a:pPr>
            <a:r>
              <a:rPr lang="en-IN" sz="1600" dirty="0">
                <a:solidFill>
                  <a:srgbClr val="FFFFFF"/>
                </a:solidFill>
              </a:rPr>
              <a:t>Made a fact table, called Final_fact, including 3 foreign keys</a:t>
            </a:r>
          </a:p>
        </p:txBody>
      </p:sp>
    </p:spTree>
    <p:extLst>
      <p:ext uri="{BB962C8B-B14F-4D97-AF65-F5344CB8AC3E}">
        <p14:creationId xmlns:p14="http://schemas.microsoft.com/office/powerpoint/2010/main" val="1857310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F44879F-6698-4394-89D4-7B3CDB92E9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C65FD3B2-577C-49A0-B40E-4845C5D59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Saint Isaac's Cathedral">
            <a:extLst>
              <a:ext uri="{FF2B5EF4-FFF2-40B4-BE49-F238E27FC236}">
                <a16:creationId xmlns:a16="http://schemas.microsoft.com/office/drawing/2014/main" id="{75FBF210-4AFE-10BB-A9E5-FC475CA85FF5}"/>
              </a:ext>
            </a:extLst>
          </p:cNvPr>
          <p:cNvPicPr>
            <a:picLocks noChangeAspect="1"/>
          </p:cNvPicPr>
          <p:nvPr/>
        </p:nvPicPr>
        <p:blipFill rotWithShape="1">
          <a:blip r:embed="rId2">
            <a:alphaModFix amt="40000"/>
          </a:blip>
          <a:srcRect l="5530" r="10915" b="1"/>
          <a:stretch/>
        </p:blipFill>
        <p:spPr>
          <a:xfrm>
            <a:off x="20" y="10"/>
            <a:ext cx="12191979" cy="6857990"/>
          </a:xfrm>
          <a:prstGeom prst="rect">
            <a:avLst/>
          </a:prstGeom>
        </p:spPr>
      </p:pic>
      <p:sp>
        <p:nvSpPr>
          <p:cNvPr id="2" name="Title 1">
            <a:extLst>
              <a:ext uri="{FF2B5EF4-FFF2-40B4-BE49-F238E27FC236}">
                <a16:creationId xmlns:a16="http://schemas.microsoft.com/office/drawing/2014/main" id="{4BE4A0C2-3324-FEBC-DE29-5B76A399E5C1}"/>
              </a:ext>
            </a:extLst>
          </p:cNvPr>
          <p:cNvSpPr>
            <a:spLocks noGrp="1"/>
          </p:cNvSpPr>
          <p:nvPr>
            <p:ph type="title"/>
          </p:nvPr>
        </p:nvSpPr>
        <p:spPr>
          <a:xfrm>
            <a:off x="841248" y="426720"/>
            <a:ext cx="10506456" cy="1919141"/>
          </a:xfrm>
        </p:spPr>
        <p:txBody>
          <a:bodyPr anchor="b">
            <a:normAutofit/>
          </a:bodyPr>
          <a:lstStyle/>
          <a:p>
            <a:r>
              <a:rPr lang="en-US" sz="4200" dirty="0">
                <a:solidFill>
                  <a:srgbClr val="FFFFFF"/>
                </a:solidFill>
              </a:rPr>
              <a:t>Overview of Weather_analysis_transformed dataset</a:t>
            </a:r>
            <a:endParaRPr lang="en-IN" sz="4200" dirty="0">
              <a:solidFill>
                <a:srgbClr val="FFFFFF"/>
              </a:solidFill>
            </a:endParaRPr>
          </a:p>
        </p:txBody>
      </p:sp>
      <p:sp>
        <p:nvSpPr>
          <p:cNvPr id="13" name="Rectangle 12">
            <a:extLst>
              <a:ext uri="{FF2B5EF4-FFF2-40B4-BE49-F238E27FC236}">
                <a16:creationId xmlns:a16="http://schemas.microsoft.com/office/drawing/2014/main" id="{7A0B5DEA-ADF6-4BA5-9307-147F0A46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8680" y="2898648"/>
            <a:ext cx="10506456"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83982"/>
            <a:ext cx="1873457" cy="137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86A7FBF-C169-90EC-15CF-8A2037F9FF3B}"/>
              </a:ext>
            </a:extLst>
          </p:cNvPr>
          <p:cNvSpPr>
            <a:spLocks noGrp="1"/>
          </p:cNvSpPr>
          <p:nvPr>
            <p:ph idx="1"/>
          </p:nvPr>
        </p:nvSpPr>
        <p:spPr>
          <a:xfrm>
            <a:off x="841248" y="3337269"/>
            <a:ext cx="10509504" cy="2905686"/>
          </a:xfrm>
        </p:spPr>
        <p:txBody>
          <a:bodyPr>
            <a:normAutofit/>
          </a:bodyPr>
          <a:lstStyle/>
          <a:p>
            <a:pPr>
              <a:lnSpc>
                <a:spcPct val="100000"/>
              </a:lnSpc>
            </a:pPr>
            <a:r>
              <a:rPr lang="en-US" sz="1600" b="1" dirty="0">
                <a:solidFill>
                  <a:srgbClr val="FFFFFF"/>
                </a:solidFill>
              </a:rPr>
              <a:t>City_attributes</a:t>
            </a:r>
            <a:r>
              <a:rPr lang="en-US" sz="1600" dirty="0">
                <a:solidFill>
                  <a:srgbClr val="FFFFFF"/>
                </a:solidFill>
              </a:rPr>
              <a:t> – </a:t>
            </a:r>
            <a:r>
              <a:rPr lang="en-US" sz="1600" b="0" i="0" dirty="0">
                <a:solidFill>
                  <a:srgbClr val="FFFFFF"/>
                </a:solidFill>
                <a:effectLst/>
              </a:rPr>
              <a:t>Gain vital context about each city's location (latitude, longitude), country_id, and city_id</a:t>
            </a:r>
            <a:endParaRPr lang="en-US" sz="1600" dirty="0">
              <a:solidFill>
                <a:srgbClr val="FFFFFF"/>
              </a:solidFill>
            </a:endParaRPr>
          </a:p>
          <a:p>
            <a:pPr>
              <a:lnSpc>
                <a:spcPct val="100000"/>
              </a:lnSpc>
            </a:pPr>
            <a:r>
              <a:rPr lang="en-US" sz="1600" b="1" dirty="0">
                <a:solidFill>
                  <a:srgbClr val="FFFFFF"/>
                </a:solidFill>
              </a:rPr>
              <a:t>City_lookup</a:t>
            </a:r>
            <a:r>
              <a:rPr lang="en-US" sz="1600" dirty="0">
                <a:solidFill>
                  <a:srgbClr val="FFFFFF"/>
                </a:solidFill>
              </a:rPr>
              <a:t> – Each city’s name &amp; id</a:t>
            </a:r>
          </a:p>
          <a:p>
            <a:pPr>
              <a:lnSpc>
                <a:spcPct val="100000"/>
              </a:lnSpc>
            </a:pPr>
            <a:r>
              <a:rPr lang="en-US" sz="1600" b="1" dirty="0">
                <a:solidFill>
                  <a:srgbClr val="FFFFFF"/>
                </a:solidFill>
              </a:rPr>
              <a:t>Country</a:t>
            </a:r>
            <a:r>
              <a:rPr lang="en-US" sz="1600" dirty="0">
                <a:solidFill>
                  <a:srgbClr val="FFFFFF"/>
                </a:solidFill>
              </a:rPr>
              <a:t> – Each country’s name &amp;  id</a:t>
            </a:r>
          </a:p>
          <a:p>
            <a:pPr>
              <a:lnSpc>
                <a:spcPct val="100000"/>
              </a:lnSpc>
            </a:pPr>
            <a:r>
              <a:rPr lang="en-US" sz="1600" b="1" dirty="0">
                <a:solidFill>
                  <a:srgbClr val="FFFFFF"/>
                </a:solidFill>
              </a:rPr>
              <a:t>Date_lookup</a:t>
            </a:r>
            <a:r>
              <a:rPr lang="en-US" sz="1600" dirty="0">
                <a:solidFill>
                  <a:srgbClr val="FFFFFF"/>
                </a:solidFill>
              </a:rPr>
              <a:t> – 5 years (2012 -2017) date &amp; date_id</a:t>
            </a:r>
          </a:p>
          <a:p>
            <a:pPr>
              <a:lnSpc>
                <a:spcPct val="100000"/>
              </a:lnSpc>
            </a:pPr>
            <a:r>
              <a:rPr lang="en-US" sz="1600" b="1" dirty="0">
                <a:solidFill>
                  <a:srgbClr val="FFFFFF"/>
                </a:solidFill>
              </a:rPr>
              <a:t>Final_fact</a:t>
            </a:r>
            <a:r>
              <a:rPr lang="en-US" sz="1600" dirty="0">
                <a:solidFill>
                  <a:srgbClr val="FFFFFF"/>
                </a:solidFill>
              </a:rPr>
              <a:t> – 5 years data of humidity, temperature, air_pressure, wind_speed, wind_direction, weather_description along with city_id, date_id &amp; time_id</a:t>
            </a:r>
          </a:p>
          <a:p>
            <a:pPr>
              <a:lnSpc>
                <a:spcPct val="100000"/>
              </a:lnSpc>
            </a:pPr>
            <a:r>
              <a:rPr lang="en-US" sz="1600" b="1" dirty="0">
                <a:solidFill>
                  <a:srgbClr val="FFFFFF"/>
                </a:solidFill>
              </a:rPr>
              <a:t>Time_lookup</a:t>
            </a:r>
            <a:r>
              <a:rPr lang="en-US" sz="1600" dirty="0">
                <a:solidFill>
                  <a:srgbClr val="FFFFFF"/>
                </a:solidFill>
              </a:rPr>
              <a:t> – Time in hour and time_id</a:t>
            </a:r>
            <a:endParaRPr lang="en-IN" sz="1600" dirty="0">
              <a:solidFill>
                <a:srgbClr val="FFFFFF"/>
              </a:solidFill>
            </a:endParaRPr>
          </a:p>
        </p:txBody>
      </p:sp>
    </p:spTree>
    <p:extLst>
      <p:ext uri="{BB962C8B-B14F-4D97-AF65-F5344CB8AC3E}">
        <p14:creationId xmlns:p14="http://schemas.microsoft.com/office/powerpoint/2010/main" val="36296711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084237-F1DE-B942-E2E7-DB29390A0048}"/>
              </a:ext>
            </a:extLst>
          </p:cNvPr>
          <p:cNvSpPr>
            <a:spLocks noGrp="1"/>
          </p:cNvSpPr>
          <p:nvPr>
            <p:ph type="title" idx="4294967295"/>
          </p:nvPr>
        </p:nvSpPr>
        <p:spPr>
          <a:xfrm>
            <a:off x="371093" y="1161288"/>
            <a:ext cx="3698253" cy="1239012"/>
          </a:xfrm>
        </p:spPr>
        <p:txBody>
          <a:bodyPr vert="horz" lIns="91440" tIns="45720" rIns="91440" bIns="45720" rtlCol="0" anchor="ctr">
            <a:normAutofit/>
          </a:bodyPr>
          <a:lstStyle/>
          <a:p>
            <a:r>
              <a:rPr lang="en-US" sz="2800" b="1" dirty="0"/>
              <a:t>MECE Breakdown</a:t>
            </a:r>
          </a:p>
        </p:txBody>
      </p:sp>
      <p:sp>
        <p:nvSpPr>
          <p:cNvPr id="23" name="Rectangle 22">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 name="Content Placeholder 2">
            <a:extLst>
              <a:ext uri="{FF2B5EF4-FFF2-40B4-BE49-F238E27FC236}">
                <a16:creationId xmlns:a16="http://schemas.microsoft.com/office/drawing/2014/main" id="{83CFB475-50E0-437C-8D6B-1618C59F0839}"/>
              </a:ext>
            </a:extLst>
          </p:cNvPr>
          <p:cNvSpPr>
            <a:spLocks noGrp="1"/>
          </p:cNvSpPr>
          <p:nvPr>
            <p:ph idx="4294967295"/>
          </p:nvPr>
        </p:nvSpPr>
        <p:spPr>
          <a:xfrm>
            <a:off x="371094" y="2718054"/>
            <a:ext cx="3184906" cy="1605027"/>
          </a:xfrm>
        </p:spPr>
        <p:txBody>
          <a:bodyPr vert="horz" lIns="91440" tIns="45720" rIns="91440" bIns="45720" rtlCol="0" anchor="t">
            <a:normAutofit/>
          </a:bodyPr>
          <a:lstStyle/>
          <a:p>
            <a:pPr marL="0"/>
            <a:r>
              <a:rPr lang="en-US" sz="1700" i="1" dirty="0"/>
              <a:t>After understanding the data I’ve create a MECE breakdown for better understanding &amp; to proceed further.</a:t>
            </a:r>
          </a:p>
        </p:txBody>
      </p:sp>
      <p:pic>
        <p:nvPicPr>
          <p:cNvPr id="24" name="Picture 23" descr="A diagram of a weather analysis">
            <a:extLst>
              <a:ext uri="{FF2B5EF4-FFF2-40B4-BE49-F238E27FC236}">
                <a16:creationId xmlns:a16="http://schemas.microsoft.com/office/drawing/2014/main" id="{980E0355-C608-D001-50C9-4B5B13E2A0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193" y="787352"/>
            <a:ext cx="7186579" cy="5079144"/>
          </a:xfrm>
          <a:prstGeom prst="rect">
            <a:avLst/>
          </a:prstGeom>
        </p:spPr>
      </p:pic>
    </p:spTree>
    <p:extLst>
      <p:ext uri="{BB962C8B-B14F-4D97-AF65-F5344CB8AC3E}">
        <p14:creationId xmlns:p14="http://schemas.microsoft.com/office/powerpoint/2010/main" val="1606737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Many question marks on black background">
            <a:extLst>
              <a:ext uri="{FF2B5EF4-FFF2-40B4-BE49-F238E27FC236}">
                <a16:creationId xmlns:a16="http://schemas.microsoft.com/office/drawing/2014/main" id="{AB0E72A9-C36B-1669-23D1-8A4307021A3C}"/>
              </a:ext>
            </a:extLst>
          </p:cNvPr>
          <p:cNvPicPr>
            <a:picLocks noChangeAspect="1"/>
          </p:cNvPicPr>
          <p:nvPr/>
        </p:nvPicPr>
        <p:blipFill rotWithShape="1">
          <a:blip r:embed="rId2"/>
          <a:srcRect l="22895" r="2" b="2"/>
          <a:stretch/>
        </p:blipFill>
        <p:spPr>
          <a:xfrm>
            <a:off x="3523488" y="10"/>
            <a:ext cx="8668512" cy="6857990"/>
          </a:xfrm>
          <a:prstGeom prst="rect">
            <a:avLst/>
          </a:prstGeom>
        </p:spPr>
      </p:pic>
      <p:sp>
        <p:nvSpPr>
          <p:cNvPr id="18" name="Rectangle 1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1B2A8C-3CC5-770D-CFD2-73DFB14EE1B2}"/>
              </a:ext>
            </a:extLst>
          </p:cNvPr>
          <p:cNvSpPr>
            <a:spLocks noGrp="1"/>
          </p:cNvSpPr>
          <p:nvPr>
            <p:ph type="title"/>
          </p:nvPr>
        </p:nvSpPr>
        <p:spPr>
          <a:xfrm>
            <a:off x="371094" y="1161288"/>
            <a:ext cx="3438144" cy="1124712"/>
          </a:xfrm>
        </p:spPr>
        <p:txBody>
          <a:bodyPr anchor="b">
            <a:normAutofit fontScale="90000"/>
          </a:bodyPr>
          <a:lstStyle/>
          <a:p>
            <a:r>
              <a:rPr lang="en-US" sz="2200" b="1" dirty="0"/>
              <a:t>Understanding &amp; solving PowerBI questions</a:t>
            </a:r>
            <a:br>
              <a:rPr lang="en-US" sz="1800" dirty="0"/>
            </a:br>
            <a:endParaRPr lang="en-IN" sz="1800" dirty="0"/>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F8F9848-EAD9-D95E-C906-681555F7CCC0}"/>
              </a:ext>
            </a:extLst>
          </p:cNvPr>
          <p:cNvSpPr>
            <a:spLocks noGrp="1"/>
          </p:cNvSpPr>
          <p:nvPr>
            <p:ph idx="1"/>
          </p:nvPr>
        </p:nvSpPr>
        <p:spPr>
          <a:xfrm>
            <a:off x="371094" y="2718054"/>
            <a:ext cx="3438906" cy="3207258"/>
          </a:xfrm>
        </p:spPr>
        <p:txBody>
          <a:bodyPr anchor="t">
            <a:normAutofit/>
          </a:bodyPr>
          <a:lstStyle/>
          <a:p>
            <a:pPr marL="0" indent="0">
              <a:buNone/>
            </a:pPr>
            <a:r>
              <a:rPr lang="en-US" sz="1700" b="0" i="1" dirty="0">
                <a:effectLst/>
                <a:latin typeface="Söhne"/>
              </a:rPr>
              <a:t>To achieve a profound grasp of the dataset, I delved into 15 questions utilizing PowerBI. Let's navigate through them comprehensively.</a:t>
            </a:r>
            <a:endParaRPr lang="en-IN" sz="1700" i="1" dirty="0"/>
          </a:p>
        </p:txBody>
      </p:sp>
    </p:spTree>
    <p:extLst>
      <p:ext uri="{BB962C8B-B14F-4D97-AF65-F5344CB8AC3E}">
        <p14:creationId xmlns:p14="http://schemas.microsoft.com/office/powerpoint/2010/main" val="3280539116"/>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ppt/theme/themeOverride1.xml><?xml version="1.0" encoding="utf-8"?>
<a:themeOverride xmlns:a="http://schemas.openxmlformats.org/drawingml/2006/main">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
  <TotalTime>2622</TotalTime>
  <Words>5308</Words>
  <Application>Microsoft Office PowerPoint</Application>
  <PresentationFormat>Widescreen</PresentationFormat>
  <Paragraphs>1029</Paragraphs>
  <Slides>46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Avenir Next LT Pro</vt:lpstr>
      <vt:lpstr>Calibri</vt:lpstr>
      <vt:lpstr>Google Sans</vt:lpstr>
      <vt:lpstr>Plus Jakarta Sans</vt:lpstr>
      <vt:lpstr>Segoe UI</vt:lpstr>
      <vt:lpstr>Söhne</vt:lpstr>
      <vt:lpstr>Wingdings</vt:lpstr>
      <vt:lpstr>AccentBoxVTI</vt:lpstr>
      <vt:lpstr>Weather_analysis_capstone_project</vt:lpstr>
      <vt:lpstr>Contents</vt:lpstr>
      <vt:lpstr>Introduction of data</vt:lpstr>
      <vt:lpstr>Insights from this data</vt:lpstr>
      <vt:lpstr>Overview of Weather_analysis dataset</vt:lpstr>
      <vt:lpstr>Data cleaning</vt:lpstr>
      <vt:lpstr>Overview of Weather_analysis_transformed dataset</vt:lpstr>
      <vt:lpstr>MECE Breakdown</vt:lpstr>
      <vt:lpstr>Understanding &amp; solving PowerBI questions </vt:lpstr>
      <vt:lpstr>ER-Diagram for weather_analysis_transformed dataset</vt:lpstr>
      <vt:lpstr>1. Can you create a geographical map in Power BI showing the distribution of cities in the dataset based on their latitude and longitude? </vt:lpstr>
      <vt:lpstr>2. In Power BI, can you create a bar chart representing the top 10 countries with the highest number of cities in the dataset? </vt:lpstr>
      <vt:lpstr>3. How does the distribution of cities in terms of latitude vary across different continents? Create a scatter plot in Power BI to illustrate this. </vt:lpstr>
      <vt:lpstr>4. Create a line chart in Power BI to display the temperature trends over time for a selected city. Highlight extreme temperature events. </vt:lpstr>
      <vt:lpstr>5. How does humidity vary across different cities? Generate a heatmap in Power BI to visualize this variation. </vt:lpstr>
      <vt:lpstr>6. Can you create a time-series chart in Power BI showing the relationship between wind speed and air pressure for a specific city? </vt:lpstr>
      <vt:lpstr>7. Create a time-series line chart in Power BI to show the overall temperature trends over the entire dataset. </vt:lpstr>
      <vt:lpstr>8. Can you create a heatmap in Power BI to visualize the busiest hours for specific weather conditions (e.g., "clear sky," "rainy")? </vt:lpstr>
      <vt:lpstr>9. How does the wind speed change over the course of a day? Create a radial chart in Power BI to represent this. </vt:lpstr>
      <vt:lpstr>10. Create a Power BI chart comparing the temperature variations between two selected cities over a specific timeframe. </vt:lpstr>
      <vt:lpstr>11. Can you build a heatmap in Power BI to show the temperature ranges for cities across different countries? </vt:lpstr>
      <vt:lpstr>12. Create a bar chart in Power BI to highlight cities with the highest and lowest average temperatures in the dataset. </vt:lpstr>
      <vt:lpstr>13. Create a wind rose chart in Power BI to visualize the prevailing wind directions for a selected city. </vt:lpstr>
      <vt:lpstr>14. Can you generate a Power BI heatmap illustrating the average wind speeds across cities for different months of the year? </vt:lpstr>
      <vt:lpstr>15. Create a Power BI scatter plot to show the relationship between wind speed and air pressure for a specific city. </vt:lpstr>
      <vt:lpstr>Weather Analysis Dashboard</vt:lpstr>
      <vt:lpstr>Temperature &amp; Humidity Analysis Dashboard</vt:lpstr>
      <vt:lpstr>Wind &amp; Pressure Analysis Dashboard</vt:lpstr>
      <vt:lpstr>Latitude, Longitude &amp; Weather Analysis Dashboard</vt:lpstr>
      <vt:lpstr>Understanding &amp; Solving EDA questions</vt:lpstr>
      <vt:lpstr>1. Are there any countries with cities located at extreme latitudes, and how might this impact their climate?</vt:lpstr>
      <vt:lpstr>2. Can you identify any clusters of cities with similar latitude and longitude values? What factors might explain these clusters?</vt:lpstr>
      <vt:lpstr>3. Are there any correlations between a city's geographical location (latitude and longitude) and its weather attributes, such as temperature or humidity? </vt:lpstr>
      <vt:lpstr>4. Identify the top three cities with the most frequent occurrence of rainy weather based on weather descriptions. What are the seasonal patterns? </vt:lpstr>
      <vt:lpstr>5. Is there a correlation between humidity levels and air pressure? How might this relationship affect weather conditions? </vt:lpstr>
      <vt:lpstr>6. Explore the impact of wind direction on temperature for coastal cities. Are there noticeable patterns? </vt:lpstr>
      <vt:lpstr>7. Are there specific months when cities experience significant temperature fluctuations? What might explain these variations? </vt:lpstr>
      <vt:lpstr>8. Identify periods of extreme weather events, such as storms or heatwaves, by analyzing the time-based data. What patterns emerge? </vt:lpstr>
      <vt:lpstr>9. Are there any notable differences in temperature trends between northern and southern hemisphere cities over the year? How do they relate to seasons? </vt:lpstr>
      <vt:lpstr>10. What are the consequences of prolonged periods of extreme cold or heat in specific cities? How do residents adapt to such conditions? </vt:lpstr>
      <vt:lpstr>11. Investigate whether temperature anomalies (unusual deviations from the norm) coincide with certain events or environmental factors in specific cities. </vt:lpstr>
      <vt:lpstr>12. Analyze the impact of temperature on energy consumption patterns in cities. Are there noticeable trends or correlations? </vt:lpstr>
      <vt:lpstr>13. How do specific wind patterns impact air quality and pollution dispersion in urban areas? Analyze wind direction data for insights. </vt:lpstr>
      <vt:lpstr>14. Identify cities prone to strong winds and the potential consequences, such as increased risk of natural disasters or challenges for transportation. </vt:lpstr>
      <vt:lpstr>15. Explore whether wind speed and direction influence the frequency and severity of weather-related events (e.g., hurricanes, storms) in coastal cities. </vt:lpstr>
      <vt:lpstr>Conclusion my understanding about this data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Weather_analysis_capstone_project</dc:title>
  <dc:creator>U4018</dc:creator>
  <cp:lastModifiedBy>U4018</cp:lastModifiedBy>
  <cp:revision>60</cp:revision>
  <dcterms:created xsi:type="dcterms:W3CDTF">2024-02-04T21:01:09Z</dcterms:created>
  <dcterms:modified xsi:type="dcterms:W3CDTF">2024-02-08T19:20:12Z</dcterms:modified>
</cp:coreProperties>
</file>